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0" r:id="rId2"/>
    <p:sldId id="264" r:id="rId3"/>
    <p:sldId id="265" r:id="rId4"/>
    <p:sldId id="267" r:id="rId5"/>
    <p:sldId id="271" r:id="rId6"/>
    <p:sldId id="281" r:id="rId7"/>
    <p:sldId id="259" r:id="rId8"/>
    <p:sldId id="272" r:id="rId9"/>
    <p:sldId id="275" r:id="rId10"/>
    <p:sldId id="280" r:id="rId11"/>
    <p:sldId id="282" r:id="rId12"/>
    <p:sldId id="279" r:id="rId13"/>
    <p:sldId id="268"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77" autoAdjust="0"/>
  </p:normalViewPr>
  <p:slideViewPr>
    <p:cSldViewPr>
      <p:cViewPr>
        <p:scale>
          <a:sx n="80" d="100"/>
          <a:sy n="80" d="100"/>
        </p:scale>
        <p:origin x="-1470" y="120"/>
      </p:cViewPr>
      <p:guideLst>
        <p:guide orient="horz" pos="2160"/>
        <p:guide pos="2880"/>
      </p:guideLst>
    </p:cSldViewPr>
  </p:slideViewPr>
  <p:outlineViewPr>
    <p:cViewPr>
      <p:scale>
        <a:sx n="33" d="100"/>
        <a:sy n="33" d="100"/>
      </p:scale>
      <p:origin x="0" y="472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Calibri" pitchFamily="34" charset="0"/>
                <a:cs typeface="+mn-cs"/>
              </a:defRPr>
            </a:lvl1pPr>
          </a:lstStyle>
          <a:p>
            <a:pPr>
              <a:defRPr/>
            </a:pPr>
            <a:endParaRPr lang="en-US"/>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Calibri" pitchFamily="34" charset="0"/>
                <a:cs typeface="+mn-cs"/>
              </a:defRPr>
            </a:lvl1pPr>
          </a:lstStyle>
          <a:p>
            <a:pPr>
              <a:defRPr/>
            </a:pPr>
            <a:fld id="{E6D5E579-FD19-4032-B505-6FDF40653620}" type="datetimeFigureOut">
              <a:rPr lang="en-US"/>
              <a:pPr>
                <a:defRPr/>
              </a:pPr>
              <a:t>4/19/2012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Calibri" pitchFamily="34" charset="0"/>
                <a:cs typeface="+mn-cs"/>
              </a:defRPr>
            </a:lvl1pPr>
          </a:lstStyle>
          <a:p>
            <a:pPr>
              <a:defRPr/>
            </a:pPr>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Calibri" pitchFamily="34" charset="0"/>
                <a:cs typeface="+mn-cs"/>
              </a:defRPr>
            </a:lvl1pPr>
          </a:lstStyle>
          <a:p>
            <a:pPr>
              <a:defRPr/>
            </a:pPr>
            <a:fld id="{C58DCA2A-546D-46B8-8C60-5D2D2354D2C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spcBef>
                <a:spcPct val="50000"/>
              </a:spcBef>
            </a:pPr>
            <a:r>
              <a:rPr lang="en-US" sz="2000" b="1" dirty="0" smtClean="0"/>
              <a:t>National Forum on Youth Violence Prevention</a:t>
            </a:r>
            <a:br>
              <a:rPr lang="en-US" sz="2000" b="1" dirty="0" smtClean="0"/>
            </a:br>
            <a:r>
              <a:rPr lang="en-US" sz="2000" b="1" dirty="0" smtClean="0"/>
              <a:t>April 2 &amp; 3, 2012</a:t>
            </a:r>
            <a:r>
              <a:rPr lang="en-US" b="1" dirty="0" smtClean="0"/>
              <a:t/>
            </a:r>
            <a:br>
              <a:rPr lang="en-US" b="1" dirty="0" smtClean="0"/>
            </a:br>
            <a:endParaRPr lang="en-US" dirty="0" smtClean="0"/>
          </a:p>
          <a:p>
            <a:pPr algn="l">
              <a:spcBef>
                <a:spcPct val="50000"/>
              </a:spcBef>
            </a:pPr>
            <a:r>
              <a:rPr lang="en-US" sz="1200" dirty="0" smtClean="0">
                <a:solidFill>
                  <a:schemeClr val="tx1"/>
                </a:solidFill>
                <a:latin typeface="Kozuka Mincho Pro R"/>
              </a:rPr>
              <a:t>177 Square miles</a:t>
            </a:r>
          </a:p>
          <a:p>
            <a:pPr algn="l">
              <a:spcBef>
                <a:spcPct val="50000"/>
              </a:spcBef>
            </a:pPr>
            <a:r>
              <a:rPr lang="en-US" sz="1200" dirty="0" smtClean="0">
                <a:solidFill>
                  <a:schemeClr val="tx1"/>
                </a:solidFill>
                <a:latin typeface="Kozuka Mincho Pro R"/>
              </a:rPr>
              <a:t>1,000,000 + people</a:t>
            </a:r>
          </a:p>
          <a:p>
            <a:pPr algn="l">
              <a:spcBef>
                <a:spcPct val="50000"/>
              </a:spcBef>
            </a:pPr>
            <a:r>
              <a:rPr lang="en-US" sz="1200" dirty="0" smtClean="0">
                <a:solidFill>
                  <a:schemeClr val="tx1"/>
                </a:solidFill>
                <a:latin typeface="Kozuka Mincho Pro R"/>
              </a:rPr>
              <a:t>10</a:t>
            </a:r>
            <a:r>
              <a:rPr lang="en-US" sz="1200" baseline="30000" dirty="0" smtClean="0">
                <a:solidFill>
                  <a:schemeClr val="tx1"/>
                </a:solidFill>
                <a:latin typeface="Kozuka Mincho Pro R"/>
              </a:rPr>
              <a:t>th</a:t>
            </a:r>
            <a:r>
              <a:rPr lang="en-US" sz="1200" dirty="0" smtClean="0">
                <a:solidFill>
                  <a:schemeClr val="tx1"/>
                </a:solidFill>
                <a:latin typeface="Kozuka Mincho Pro R"/>
              </a:rPr>
              <a:t> largest U.S. city</a:t>
            </a:r>
          </a:p>
          <a:p>
            <a:pPr algn="l">
              <a:spcBef>
                <a:spcPct val="50000"/>
              </a:spcBef>
            </a:pPr>
            <a:r>
              <a:rPr lang="en-US" sz="1200" dirty="0" smtClean="0">
                <a:solidFill>
                  <a:schemeClr val="tx1"/>
                </a:solidFill>
                <a:latin typeface="Kozuka Mincho Pro R"/>
              </a:rPr>
              <a:t>4</a:t>
            </a:r>
            <a:r>
              <a:rPr lang="en-US" sz="1200" baseline="30000" dirty="0" smtClean="0">
                <a:solidFill>
                  <a:schemeClr val="tx1"/>
                </a:solidFill>
                <a:latin typeface="Kozuka Mincho Pro R"/>
              </a:rPr>
              <a:t>th</a:t>
            </a:r>
            <a:r>
              <a:rPr lang="en-US" sz="1200" dirty="0" smtClean="0">
                <a:solidFill>
                  <a:schemeClr val="tx1"/>
                </a:solidFill>
                <a:latin typeface="Kozuka Mincho Pro R"/>
              </a:rPr>
              <a:t> Safest U.S. city with population over 500,000</a:t>
            </a:r>
          </a:p>
          <a:p>
            <a:pPr algn="l"/>
            <a:endParaRPr lang="en-US" dirty="0" smtClean="0"/>
          </a:p>
          <a:p>
            <a:pPr algn="l"/>
            <a:endParaRPr lang="en-US" dirty="0"/>
          </a:p>
        </p:txBody>
      </p:sp>
      <p:sp>
        <p:nvSpPr>
          <p:cNvPr id="4" name="Slide Number Placeholder 3"/>
          <p:cNvSpPr>
            <a:spLocks noGrp="1"/>
          </p:cNvSpPr>
          <p:nvPr>
            <p:ph type="sldNum" sz="quarter" idx="10"/>
          </p:nvPr>
        </p:nvSpPr>
        <p:spPr/>
        <p:txBody>
          <a:bodyPr/>
          <a:lstStyle/>
          <a:p>
            <a:pPr>
              <a:defRPr/>
            </a:pPr>
            <a:fld id="{C58DCA2A-546D-46B8-8C60-5D2D2354D2CE}"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5E0B29E9-7FB5-40E5-B967-D8C91FA099A2}" type="slidenum">
              <a:rPr lang="en-US" sz="1200">
                <a:latin typeface="Calibri" pitchFamily="34" charset="0"/>
              </a:rPr>
              <a:pPr algn="r" defTabSz="931863"/>
              <a:t>10</a:t>
            </a:fld>
            <a:endParaRPr lang="en-US" sz="1200">
              <a:latin typeface="Calibri" pitchFamily="34" charset="0"/>
            </a:endParaRPr>
          </a:p>
        </p:txBody>
      </p:sp>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a:noFill/>
          <a:ln/>
        </p:spPr>
        <p:txBody>
          <a:bodyPr/>
          <a:lstStyle/>
          <a:p>
            <a:pPr>
              <a:spcBef>
                <a:spcPct val="0"/>
              </a:spcBef>
            </a:pPr>
            <a:r>
              <a:rPr lang="en-US" sz="1000" dirty="0" smtClean="0"/>
              <a:t>Our deepest-end kids that we keep locally now are in the Enhanced Ranch Program – this is our where juvenile re-entry is really working for us.  Instead of sending our placement failures to the California Youth Authority or committing them to Juvenile Hall, we utilize the Ranch.</a:t>
            </a:r>
          </a:p>
          <a:p>
            <a:pPr>
              <a:spcBef>
                <a:spcPct val="0"/>
              </a:spcBef>
            </a:pPr>
            <a:endParaRPr lang="en-US" sz="1000" dirty="0" smtClean="0"/>
          </a:p>
          <a:p>
            <a:pPr>
              <a:spcBef>
                <a:spcPct val="0"/>
              </a:spcBef>
            </a:pPr>
            <a:r>
              <a:rPr lang="en-US" sz="1000" dirty="0" smtClean="0"/>
              <a:t>In 2005, the Board of Supervisors invested heavily (during budget cuts) in a complete rehabbing of our local ranch program from the physical layout, the training of employees, the curriculum and structure of the day – it is a different program.  Out went the dormitory or prison style living areas to a more home-like setting with couches, beds, living rooms. – Essentially, a therapeutic model based on the Missouri State model, tailored for Santa Clara County kids, designed by our Probation Department.</a:t>
            </a:r>
          </a:p>
          <a:p>
            <a:pPr>
              <a:spcBef>
                <a:spcPct val="0"/>
              </a:spcBef>
            </a:pPr>
            <a:endParaRPr lang="en-US" sz="1000" dirty="0" smtClean="0"/>
          </a:p>
          <a:p>
            <a:pPr>
              <a:spcBef>
                <a:spcPct val="0"/>
              </a:spcBef>
            </a:pPr>
            <a:r>
              <a:rPr lang="en-US" sz="1000" dirty="0" smtClean="0"/>
              <a:t>With this slide, you’ll see the results. Under the old program, 47% of our kids violated during the program and 42% of our kids were failing one year with exiting the program. We stopped and asked ourselves, were the kids failing or was the program failing the kids?  After the investment in the new program, and by late last year, we’ve seen positive and significant reductions in program violations and a 50% reduction in new arrests one year after exiting the program!</a:t>
            </a:r>
          </a:p>
          <a:p>
            <a:pPr>
              <a:spcBef>
                <a:spcPct val="0"/>
              </a:spcBef>
            </a:pPr>
            <a:r>
              <a:rPr lang="en-US" sz="1000" dirty="0" smtClean="0"/>
              <a:t>Now, 79% of our kids are succeeding one year after exiting the program.</a:t>
            </a:r>
          </a:p>
          <a:p>
            <a:pPr>
              <a:spcBef>
                <a:spcPct val="0"/>
              </a:spcBef>
            </a:pPr>
            <a:r>
              <a:rPr lang="en-US" sz="1000" dirty="0" smtClean="0"/>
              <a:t> </a:t>
            </a:r>
          </a:p>
          <a:p>
            <a:pPr>
              <a:spcBef>
                <a:spcPct val="0"/>
              </a:spcBef>
            </a:pPr>
            <a:r>
              <a:rPr lang="en-US" sz="1000" dirty="0" smtClean="0"/>
              <a:t>But, with an eye towards continuous improvement, we know where we can do better and are focused on how to seek success for the whole family when their child returns home. We are currently an OJJDP demonstration site seeking to improve the outcomes specifically for our Latino and African-</a:t>
            </a:r>
            <a:r>
              <a:rPr lang="en-US" sz="1000" dirty="0" err="1" smtClean="0"/>
              <a:t>american</a:t>
            </a:r>
            <a:r>
              <a:rPr lang="en-US" sz="1000" dirty="0" smtClean="0"/>
              <a:t> youth returning home from the ranch. </a:t>
            </a:r>
          </a:p>
          <a:p>
            <a:pPr>
              <a:spcBef>
                <a:spcPct val="0"/>
              </a:spcBef>
            </a:pPr>
            <a:endParaRPr lang="en-US" sz="1000" dirty="0" smtClean="0"/>
          </a:p>
          <a:p>
            <a:pPr>
              <a:spcBef>
                <a:spcPct val="0"/>
              </a:spcBef>
            </a:pPr>
            <a:r>
              <a:rPr lang="en-US" sz="1000" dirty="0" smtClean="0"/>
              <a:t>With 35% of our County as Latino BUT, 80% of those in our youth facilities are youth of color and mostly Latinos, we have a troubling, stubborn, long-held challenge. While our numbers decrease, the disproportionate rates persist. And, we will persist to turn this around. </a:t>
            </a:r>
          </a:p>
          <a:p>
            <a:pPr>
              <a:spcBef>
                <a:spcPct val="0"/>
              </a:spcBef>
            </a:pPr>
            <a:endParaRPr lang="en-US" sz="1000" dirty="0" smtClean="0"/>
          </a:p>
          <a:p>
            <a:pPr eaLnBrk="1" hangingPunct="1">
              <a:spcBef>
                <a:spcPct val="0"/>
              </a:spcBef>
            </a:pPr>
            <a:endParaRPr lang="en-US" sz="1000" dirty="0" smtClean="0"/>
          </a:p>
        </p:txBody>
      </p:sp>
      <p:sp>
        <p:nvSpPr>
          <p:cNvPr id="3277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C803541D-93D8-4A07-8A6A-A5BB554290CC}" type="slidenum">
              <a:rPr lang="en-US" sz="1200">
                <a:latin typeface="Calibri" pitchFamily="34" charset="0"/>
              </a:rPr>
              <a:pPr algn="r" defTabSz="931863"/>
              <a:t>10</a:t>
            </a:fld>
            <a:endParaRPr lang="en-US"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9EC52A43-814B-4B58-B576-26317111F017}" type="slidenum">
              <a:rPr lang="en-US" sz="1200">
                <a:latin typeface="Calibri" pitchFamily="34" charset="0"/>
              </a:rPr>
              <a:pPr algn="r" defTabSz="931863"/>
              <a:t>11</a:t>
            </a:fld>
            <a:endParaRPr lang="en-US" sz="1200">
              <a:latin typeface="Calibri" pitchFamily="34" charset="0"/>
            </a:endParaRPr>
          </a:p>
        </p:txBody>
      </p:sp>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a:noFill/>
          <a:ln/>
        </p:spPr>
        <p:txBody>
          <a:bodyPr/>
          <a:lstStyle/>
          <a:p>
            <a:pPr algn="ctr" eaLnBrk="0" hangingPunct="0"/>
            <a:r>
              <a:rPr lang="en-US" sz="1800" b="1" dirty="0" smtClean="0">
                <a:latin typeface="Garamond" pitchFamily="18" charset="0"/>
              </a:rPr>
              <a:t/>
            </a:r>
            <a:br>
              <a:rPr lang="en-US" sz="1800" b="1" dirty="0" smtClean="0">
                <a:latin typeface="Garamond" pitchFamily="18" charset="0"/>
              </a:rPr>
            </a:br>
            <a:endParaRPr lang="en-US" sz="1800" b="1" dirty="0" smtClean="0">
              <a:latin typeface="Calibri" pitchFamily="34" charset="0"/>
            </a:endParaRPr>
          </a:p>
          <a:p>
            <a:pPr>
              <a:spcBef>
                <a:spcPct val="0"/>
              </a:spcBef>
            </a:pPr>
            <a:endParaRPr lang="en-US" sz="1800" dirty="0" smtClean="0"/>
          </a:p>
          <a:p>
            <a:pPr>
              <a:spcBef>
                <a:spcPct val="0"/>
              </a:spcBef>
            </a:pPr>
            <a:endParaRPr lang="en-US" sz="1800" dirty="0" smtClean="0"/>
          </a:p>
          <a:p>
            <a:pPr>
              <a:spcBef>
                <a:spcPct val="0"/>
              </a:spcBef>
            </a:pPr>
            <a:r>
              <a:rPr lang="en-US" sz="1800" dirty="0" smtClean="0"/>
              <a:t>Back to the good news, Probation is implementing WRAP services for a family-focused, no fail approach for these youth.</a:t>
            </a:r>
          </a:p>
          <a:p>
            <a:pPr>
              <a:spcBef>
                <a:spcPct val="0"/>
              </a:spcBef>
            </a:pPr>
            <a:endParaRPr lang="en-US" sz="1800" dirty="0" smtClean="0"/>
          </a:p>
          <a:p>
            <a:pPr>
              <a:spcBef>
                <a:spcPct val="0"/>
              </a:spcBef>
            </a:pPr>
            <a:r>
              <a:rPr lang="en-US" sz="1800" dirty="0" smtClean="0"/>
              <a:t>In true re-entry, we have to get the system out of being the answer to our families struggles.</a:t>
            </a:r>
          </a:p>
          <a:p>
            <a:pPr eaLnBrk="1" hangingPunct="1">
              <a:spcBef>
                <a:spcPct val="0"/>
              </a:spcBef>
            </a:pPr>
            <a:endParaRPr lang="en-US" sz="1800" dirty="0" smtClean="0"/>
          </a:p>
        </p:txBody>
      </p:sp>
      <p:sp>
        <p:nvSpPr>
          <p:cNvPr id="2970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DBC52442-EE6B-43AD-9CE4-55057BC1E1AF}" type="slidenum">
              <a:rPr lang="en-US" sz="1200">
                <a:latin typeface="Calibri" pitchFamily="34" charset="0"/>
              </a:rPr>
              <a:pPr algn="r" defTabSz="931863"/>
              <a:t>11</a:t>
            </a:fld>
            <a:endParaRPr lang="en-US"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016A7923-A031-4842-BB87-92C0FD2F2C84}" type="slidenum">
              <a:rPr lang="en-US" sz="1200">
                <a:latin typeface="Calibri" pitchFamily="34" charset="0"/>
              </a:rPr>
              <a:pPr algn="r" defTabSz="931863"/>
              <a:t>12</a:t>
            </a:fld>
            <a:endParaRPr lang="en-US" sz="1200">
              <a:latin typeface="Calibri" pitchFamily="34" charset="0"/>
            </a:endParaRPr>
          </a:p>
        </p:txBody>
      </p:sp>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a:noFill/>
          <a:ln/>
        </p:spPr>
        <p:txBody>
          <a:bodyPr/>
          <a:lstStyle/>
          <a:p>
            <a:pPr>
              <a:spcBef>
                <a:spcPct val="0"/>
              </a:spcBef>
            </a:pPr>
            <a:r>
              <a:rPr lang="en-US" smtClean="0"/>
              <a:t>Work on the juvenile side is our most important work for the community’s health and for the future of our Latino and African-american youth. We are taking all that we have learned on the juvenile side and looking to replicate it on the adult side where it makes sense.</a:t>
            </a:r>
          </a:p>
          <a:p>
            <a:pPr>
              <a:spcBef>
                <a:spcPct val="0"/>
              </a:spcBef>
            </a:pPr>
            <a:endParaRPr lang="en-US" smtClean="0"/>
          </a:p>
          <a:p>
            <a:pPr>
              <a:spcBef>
                <a:spcPct val="0"/>
              </a:spcBef>
            </a:pPr>
            <a:r>
              <a:rPr lang="en-US" smtClean="0"/>
              <a:t>Last year, the County was awarded a $50k planning grant for comprehensive adult re-entry at the same time, AB 109 was signed into law. And, last month, we received our first ever Recidivism Study, with some of our rates listed here, which will set our baseline for future results.</a:t>
            </a:r>
          </a:p>
          <a:p>
            <a:pPr>
              <a:spcBef>
                <a:spcPct val="0"/>
              </a:spcBef>
            </a:pPr>
            <a:endParaRPr lang="en-US" smtClean="0"/>
          </a:p>
          <a:p>
            <a:pPr>
              <a:spcBef>
                <a:spcPct val="0"/>
              </a:spcBef>
            </a:pPr>
            <a:r>
              <a:rPr lang="en-US" smtClean="0"/>
              <a:t>This puts the pressure on us to figure out a way to deliver on the adult side. Together with the City of San Jose, our community partners, our faith community and law enforcement, the County of Santa Clara is always excited and ready for the challenges ahead and we thank the National Forum for your encouragement and focus on this issue that has the ability to transform families, our neighborhoods, and most importantly our kids.  </a:t>
            </a:r>
          </a:p>
          <a:p>
            <a:pPr eaLnBrk="1" hangingPunct="1">
              <a:spcBef>
                <a:spcPct val="0"/>
              </a:spcBef>
            </a:pPr>
            <a:endParaRPr lang="en-US" smtClean="0"/>
          </a:p>
        </p:txBody>
      </p:sp>
      <p:sp>
        <p:nvSpPr>
          <p:cNvPr id="3789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746E2AED-ECA0-4825-8CC3-4EDCD19BF486}" type="slidenum">
              <a:rPr lang="en-US" sz="1200">
                <a:latin typeface="Calibri" pitchFamily="34" charset="0"/>
              </a:rPr>
              <a:pPr algn="r" defTabSz="931863"/>
              <a:t>12</a:t>
            </a:fld>
            <a:endParaRPr 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A05F832B-9E11-459F-AED7-1F073B62392C}" type="slidenum">
              <a:rPr lang="en-US" sz="1200">
                <a:latin typeface="Calibri" pitchFamily="34" charset="0"/>
              </a:rPr>
              <a:pPr algn="r" defTabSz="931863"/>
              <a:t>13</a:t>
            </a:fld>
            <a:endParaRPr lang="en-US" sz="1200">
              <a:latin typeface="Calibri" pitchFamily="34" charset="0"/>
            </a:endParaRPr>
          </a:p>
        </p:txBody>
      </p:sp>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noFill/>
          <a:ln/>
        </p:spPr>
        <p:txBody>
          <a:bodyPr/>
          <a:lstStyle/>
          <a:p>
            <a:r>
              <a:rPr lang="en-US" dirty="0" smtClean="0"/>
              <a:t> </a:t>
            </a:r>
          </a:p>
          <a:p>
            <a:r>
              <a:rPr lang="en-US" b="1" dirty="0" smtClean="0"/>
              <a:t>Moving Forward</a:t>
            </a:r>
          </a:p>
          <a:p>
            <a:endParaRPr lang="en-US" dirty="0" smtClean="0"/>
          </a:p>
          <a:p>
            <a:r>
              <a:rPr lang="en-US" dirty="0" smtClean="0"/>
              <a:t>Forging a working Private/ Public Partnership</a:t>
            </a:r>
          </a:p>
          <a:p>
            <a:r>
              <a:rPr lang="en-US" dirty="0" smtClean="0"/>
              <a:t> </a:t>
            </a:r>
          </a:p>
          <a:p>
            <a:r>
              <a:rPr lang="en-US" dirty="0" smtClean="0"/>
              <a:t>Adult Demonstration Grant</a:t>
            </a:r>
          </a:p>
          <a:p>
            <a:pPr eaLnBrk="1" hangingPunct="1">
              <a:spcBef>
                <a:spcPct val="0"/>
              </a:spcBef>
            </a:pPr>
            <a:endParaRPr lang="en-US" dirty="0" smtClean="0"/>
          </a:p>
        </p:txBody>
      </p:sp>
      <p:sp>
        <p:nvSpPr>
          <p:cNvPr id="3994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E30E2DD1-8B11-410A-838E-B3BE9678E9F8}" type="slidenum">
              <a:rPr lang="en-US" sz="1200">
                <a:latin typeface="Calibri" pitchFamily="34" charset="0"/>
              </a:rPr>
              <a:pPr algn="r" defTabSz="931863"/>
              <a:t>13</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5B4C7A1E-7644-4493-93B9-F53D4E87ACEC}" type="slidenum">
              <a:rPr lang="en-US" smtClean="0">
                <a:cs typeface="Arial" charset="0"/>
              </a:rPr>
              <a:pPr/>
              <a:t>2</a:t>
            </a:fld>
            <a:endParaRPr lang="en-US" smtClean="0">
              <a:cs typeface="Arial" charset="0"/>
            </a:endParaRPr>
          </a:p>
        </p:txBody>
      </p:sp>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a:noFill/>
          <a:ln/>
        </p:spPr>
        <p:txBody>
          <a:bodyPr/>
          <a:lstStyle/>
          <a:p>
            <a:pPr marL="0" indent="0" algn="l">
              <a:spcBef>
                <a:spcPct val="30000"/>
              </a:spcBef>
              <a:buNone/>
              <a:defRPr/>
            </a:pPr>
            <a:r>
              <a:rPr lang="en-US" b="1" dirty="0" smtClean="0"/>
              <a:t>Mayor’s Gang Prevention Task Force History</a:t>
            </a:r>
          </a:p>
          <a:p>
            <a:pPr marL="0" indent="0" algn="l">
              <a:spcBef>
                <a:spcPct val="30000"/>
              </a:spcBef>
              <a:buNone/>
              <a:defRPr/>
            </a:pPr>
            <a:endParaRPr lang="en-US" b="1" dirty="0" smtClean="0"/>
          </a:p>
          <a:p>
            <a:pPr algn="l">
              <a:lnSpc>
                <a:spcPct val="150000"/>
              </a:lnSpc>
              <a:buNone/>
            </a:pPr>
            <a:r>
              <a:rPr lang="en-US" sz="1200" dirty="0" smtClean="0"/>
              <a:t>1990: Stopping the violence</a:t>
            </a:r>
          </a:p>
          <a:p>
            <a:pPr algn="l">
              <a:lnSpc>
                <a:spcPct val="150000"/>
              </a:lnSpc>
              <a:buNone/>
            </a:pPr>
            <a:r>
              <a:rPr lang="en-US" sz="1200" dirty="0" smtClean="0"/>
              <a:t>2000: Reclaiming our youth -  Building the full continuum of service: Prevention, Intervention and Suppression</a:t>
            </a:r>
          </a:p>
          <a:p>
            <a:pPr algn="l">
              <a:lnSpc>
                <a:spcPct val="150000"/>
              </a:lnSpc>
              <a:buNone/>
            </a:pPr>
            <a:r>
              <a:rPr lang="en-US" sz="1200" dirty="0" smtClean="0"/>
              <a:t>2007-Present: Transforming our youth through Results Proven Programs</a:t>
            </a:r>
          </a:p>
          <a:p>
            <a:pPr algn="l"/>
            <a:endParaRPr lang="en-US" dirty="0"/>
          </a:p>
        </p:txBody>
      </p:sp>
      <p:sp>
        <p:nvSpPr>
          <p:cNvPr id="16388"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752660DB-5047-4077-90BA-3F509EEA114F}" type="slidenum">
              <a:rPr lang="en-US" sz="1200">
                <a:latin typeface="Calibri" pitchFamily="34" charset="0"/>
              </a:rPr>
              <a:pPr algn="r" defTabSz="931863"/>
              <a:t>2</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0752CD05-66B9-4D6B-8A76-02094CDF86C9}" type="slidenum">
              <a:rPr lang="en-US" smtClean="0">
                <a:cs typeface="Arial" charset="0"/>
              </a:rPr>
              <a:pPr/>
              <a:t>3</a:t>
            </a:fld>
            <a:endParaRPr lang="en-US" smtClean="0">
              <a:cs typeface="Arial" charset="0"/>
            </a:endParaRPr>
          </a:p>
        </p:txBody>
      </p:sp>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a:noFill/>
          <a:ln/>
        </p:spPr>
        <p:txBody>
          <a:bodyPr/>
          <a:lstStyle/>
          <a:p>
            <a:r>
              <a:rPr lang="en-US" b="1" i="0" u="none" dirty="0" smtClean="0"/>
              <a:t>Continual Improvement</a:t>
            </a:r>
            <a:endParaRPr lang="en-US" i="0" u="none" dirty="0" smtClean="0"/>
          </a:p>
          <a:p>
            <a:r>
              <a:rPr lang="en-US" dirty="0" smtClean="0"/>
              <a:t> </a:t>
            </a:r>
          </a:p>
          <a:p>
            <a:r>
              <a:rPr lang="en-US" u="sng" dirty="0" smtClean="0"/>
              <a:t>Working Subcommittees</a:t>
            </a:r>
          </a:p>
          <a:p>
            <a:r>
              <a:rPr lang="en-US" dirty="0" smtClean="0"/>
              <a:t> </a:t>
            </a:r>
          </a:p>
          <a:p>
            <a:r>
              <a:rPr lang="en-US" dirty="0" smtClean="0"/>
              <a:t>Interagency Collaborative</a:t>
            </a:r>
          </a:p>
          <a:p>
            <a:r>
              <a:rPr lang="en-US" dirty="0" smtClean="0"/>
              <a:t>	Re-Entry Network</a:t>
            </a:r>
          </a:p>
          <a:p>
            <a:pPr lvl="1"/>
            <a:r>
              <a:rPr lang="en-US" dirty="0" smtClean="0"/>
              <a:t>	Alternative Schools</a:t>
            </a:r>
          </a:p>
          <a:p>
            <a:r>
              <a:rPr lang="en-US" dirty="0" smtClean="0"/>
              <a:t> </a:t>
            </a:r>
          </a:p>
          <a:p>
            <a:r>
              <a:rPr lang="en-US" dirty="0" smtClean="0"/>
              <a:t>Community Engagement</a:t>
            </a:r>
          </a:p>
          <a:p>
            <a:r>
              <a:rPr lang="en-US" dirty="0" smtClean="0"/>
              <a:t>	Crime and Gang Prevention Summit</a:t>
            </a:r>
          </a:p>
          <a:p>
            <a:r>
              <a:rPr lang="en-US" dirty="0" smtClean="0"/>
              <a:t>	Faith Initiative </a:t>
            </a:r>
          </a:p>
          <a:p>
            <a:r>
              <a:rPr lang="en-US" dirty="0" smtClean="0"/>
              <a:t> </a:t>
            </a:r>
          </a:p>
          <a:p>
            <a:r>
              <a:rPr lang="en-US" dirty="0" smtClean="0"/>
              <a:t>Technical Team </a:t>
            </a:r>
          </a:p>
          <a:p>
            <a:r>
              <a:rPr lang="en-US" dirty="0" smtClean="0"/>
              <a:t>City/School Collaborative </a:t>
            </a:r>
          </a:p>
          <a:p>
            <a:pPr eaLnBrk="1" hangingPunct="1">
              <a:spcBef>
                <a:spcPct val="0"/>
              </a:spcBef>
            </a:pPr>
            <a:endParaRPr lang="en-US" dirty="0" smtClean="0"/>
          </a:p>
        </p:txBody>
      </p:sp>
      <p:sp>
        <p:nvSpPr>
          <p:cNvPr id="18436"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F6F303C3-BF6E-4079-9D5E-C56558D3B02B}" type="slidenum">
              <a:rPr lang="en-US" sz="1200">
                <a:latin typeface="Calibri" pitchFamily="34" charset="0"/>
              </a:rPr>
              <a:pPr algn="r" defTabSz="931863"/>
              <a:t>3</a:t>
            </a:fld>
            <a:endParaRPr 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496B778F-29F0-488B-A693-6800C6265543}" type="slidenum">
              <a:rPr lang="en-US" smtClean="0">
                <a:cs typeface="Arial" charset="0"/>
              </a:rPr>
              <a:pPr/>
              <a:t>4</a:t>
            </a:fld>
            <a:endParaRPr lang="en-US" smtClean="0">
              <a:cs typeface="Arial" charset="0"/>
            </a:endParaRPr>
          </a:p>
        </p:txBody>
      </p:sp>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a:noFill/>
          <a:ln/>
        </p:spPr>
        <p:txBody>
          <a:bodyPr/>
          <a:lstStyle/>
          <a:p>
            <a:pPr eaLnBrk="1" fontAlgn="auto" hangingPunct="1">
              <a:spcAft>
                <a:spcPts val="0"/>
              </a:spcAft>
              <a:defRPr/>
            </a:pPr>
            <a:r>
              <a:rPr lang="en-US" sz="1400" b="1" dirty="0" smtClean="0"/>
              <a:t>Current Efforts &amp; Focus</a:t>
            </a:r>
            <a:br>
              <a:rPr lang="en-US" sz="1400" b="1" dirty="0" smtClean="0"/>
            </a:br>
            <a:endParaRPr lang="en-US" sz="1400" dirty="0" smtClean="0"/>
          </a:p>
          <a:p>
            <a:r>
              <a:rPr lang="en-US" sz="1200" dirty="0" smtClean="0"/>
              <a:t>We must work in closer partnership with our faith community.</a:t>
            </a:r>
          </a:p>
          <a:p>
            <a:endParaRPr lang="en-US" sz="1200" dirty="0" smtClean="0"/>
          </a:p>
          <a:p>
            <a:r>
              <a:rPr lang="en-US" sz="1200" dirty="0" smtClean="0"/>
              <a:t>Gangs do not respect city, county or state boundaries, we must work locally, regionally and nationally to address the issue holistically.</a:t>
            </a:r>
          </a:p>
          <a:p>
            <a:endParaRPr lang="en-US" sz="1200" dirty="0" smtClean="0"/>
          </a:p>
          <a:p>
            <a:r>
              <a:rPr lang="en-US" sz="1200" dirty="0" smtClean="0"/>
              <a:t>The city and county needs to work together to reduce the recidivism rate of those coming out of the prison system. </a:t>
            </a:r>
            <a:r>
              <a:rPr lang="en-US" sz="1200" b="1" dirty="0" smtClean="0"/>
              <a:t>60% of released inmates are San Jose residents.  </a:t>
            </a:r>
            <a:endParaRPr lang="en-US" sz="1200" dirty="0" smtClean="0"/>
          </a:p>
          <a:p>
            <a:endParaRPr lang="en-US" dirty="0" smtClean="0"/>
          </a:p>
          <a:p>
            <a:pPr eaLnBrk="1" hangingPunct="1">
              <a:spcBef>
                <a:spcPct val="0"/>
              </a:spcBef>
            </a:pPr>
            <a:endParaRPr lang="en-US" dirty="0" smtClean="0"/>
          </a:p>
        </p:txBody>
      </p:sp>
      <p:sp>
        <p:nvSpPr>
          <p:cNvPr id="20484"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1AC233BD-B631-449C-A86E-62D14318009B}" type="slidenum">
              <a:rPr lang="en-US" sz="1200">
                <a:latin typeface="Calibri" pitchFamily="34" charset="0"/>
              </a:rPr>
              <a:pPr algn="r" defTabSz="931863"/>
              <a:t>4</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a:noFill/>
          <a:ln/>
        </p:spPr>
        <p:txBody>
          <a:bodyPr/>
          <a:lstStyle/>
          <a:p>
            <a:pPr>
              <a:spcBef>
                <a:spcPct val="0"/>
              </a:spcBef>
            </a:pPr>
            <a:r>
              <a:rPr lang="en-US" dirty="0" smtClean="0"/>
              <a:t>One year ago, the San Jose team stood before you all, with this collaborative visual and goal to move into action with a comprehensive re-entry effort for all incarcerated people in Santa Clara County.</a:t>
            </a:r>
          </a:p>
          <a:p>
            <a:pPr>
              <a:spcBef>
                <a:spcPct val="0"/>
              </a:spcBef>
            </a:pPr>
            <a:endParaRPr lang="en-US" dirty="0" smtClean="0"/>
          </a:p>
          <a:p>
            <a:pPr>
              <a:spcBef>
                <a:spcPct val="0"/>
              </a:spcBef>
            </a:pPr>
            <a:r>
              <a:rPr lang="en-US" dirty="0" smtClean="0"/>
              <a:t>I am happy to report that the Board of Supervisors created the Re-Entry Network last June, Chaired by County Supervisor George </a:t>
            </a:r>
            <a:r>
              <a:rPr lang="en-US" dirty="0" err="1" smtClean="0"/>
              <a:t>Shirakawa</a:t>
            </a:r>
            <a:r>
              <a:rPr lang="en-US" dirty="0" smtClean="0"/>
              <a:t> and co-chaired by Sheriff Laurie Smith and community co-chair and Champion of Change, Cora </a:t>
            </a:r>
            <a:r>
              <a:rPr lang="en-US" dirty="0" err="1" smtClean="0"/>
              <a:t>Tomalinas</a:t>
            </a:r>
            <a:r>
              <a:rPr lang="en-US" dirty="0" smtClean="0"/>
              <a:t>.  </a:t>
            </a:r>
          </a:p>
          <a:p>
            <a:pPr>
              <a:spcBef>
                <a:spcPct val="0"/>
              </a:spcBef>
            </a:pPr>
            <a:endParaRPr lang="en-US" dirty="0" smtClean="0"/>
          </a:p>
          <a:p>
            <a:pPr>
              <a:spcBef>
                <a:spcPct val="0"/>
              </a:spcBef>
            </a:pPr>
            <a:r>
              <a:rPr lang="en-US" dirty="0" smtClean="0"/>
              <a:t>2011 was a monumental year of action, achievements and as is the case with collaboration, lots of meetings!</a:t>
            </a:r>
          </a:p>
          <a:p>
            <a:pPr>
              <a:spcBef>
                <a:spcPct val="0"/>
              </a:spcBef>
            </a:pPr>
            <a:r>
              <a:rPr lang="en-US" dirty="0" smtClean="0"/>
              <a:t> </a:t>
            </a:r>
          </a:p>
          <a:p>
            <a:pPr>
              <a:spcBef>
                <a:spcPct val="0"/>
              </a:spcBef>
            </a:pPr>
            <a:endParaRPr lang="en-US" dirty="0" smtClean="0"/>
          </a:p>
        </p:txBody>
      </p:sp>
      <p:sp>
        <p:nvSpPr>
          <p:cNvPr id="22531"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a:fld id="{8058F759-8916-4A38-8788-DB06999C4797}" type="slidenum">
              <a:rPr lang="en-US" sz="1200">
                <a:latin typeface="Calibri" pitchFamily="34" charset="0"/>
              </a:rPr>
              <a:pPr algn="r"/>
              <a:t>5</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76C0A736-FC2C-439D-ACD3-16D8EBD72037}" type="slidenum">
              <a:rPr lang="en-US" smtClean="0">
                <a:cs typeface="Arial" charset="0"/>
              </a:rPr>
              <a:pPr/>
              <a:t>6</a:t>
            </a:fld>
            <a:endParaRPr lang="en-US" smtClean="0">
              <a:cs typeface="Arial" charset="0"/>
            </a:endParaRPr>
          </a:p>
        </p:txBody>
      </p:sp>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a:noFill/>
          <a:ln/>
        </p:spPr>
        <p:txBody>
          <a:bodyPr/>
          <a:lstStyle/>
          <a:p>
            <a:pPr>
              <a:spcBef>
                <a:spcPct val="0"/>
              </a:spcBef>
            </a:pPr>
            <a:r>
              <a:rPr lang="en-US" sz="1600" dirty="0" smtClean="0"/>
              <a:t>First, we developed this vision and mission with a tag line that sums it all up – “Support, Services, &amp; Supervision for Success!”</a:t>
            </a:r>
          </a:p>
          <a:p>
            <a:pPr>
              <a:spcBef>
                <a:spcPct val="0"/>
              </a:spcBef>
            </a:pPr>
            <a:endParaRPr lang="en-US" sz="1600" dirty="0" smtClean="0"/>
          </a:p>
          <a:p>
            <a:pPr>
              <a:spcBef>
                <a:spcPct val="0"/>
              </a:spcBef>
            </a:pPr>
            <a:r>
              <a:rPr lang="en-US" sz="1600" dirty="0" smtClean="0"/>
              <a:t>The Re-Entry Network serves thousands.</a:t>
            </a:r>
          </a:p>
          <a:p>
            <a:pPr>
              <a:spcBef>
                <a:spcPct val="0"/>
              </a:spcBef>
            </a:pPr>
            <a:r>
              <a:rPr lang="en-US" sz="1600" dirty="0" smtClean="0"/>
              <a:t>Every day, the County houses 3600 men and women in two jail facilities and we detain and rehabilitate 220 youth in our Juvenile Hall and Ranch facility.   60% of these adults and juveniles will return to the City of San Jose while the other 40% will live in the other 14 cities within our jurisdiction.</a:t>
            </a:r>
          </a:p>
          <a:p>
            <a:pPr>
              <a:spcBef>
                <a:spcPct val="0"/>
              </a:spcBef>
            </a:pPr>
            <a:endParaRPr lang="en-US" sz="1600" dirty="0" smtClean="0"/>
          </a:p>
          <a:p>
            <a:pPr>
              <a:spcBef>
                <a:spcPct val="0"/>
              </a:spcBef>
            </a:pPr>
            <a:r>
              <a:rPr lang="en-US" sz="1600" dirty="0" smtClean="0"/>
              <a:t>Last October of new legislation (AB109) was implemented. And, for the last 6 months, a massive restructuring of community supervision and sentencing for certain offenders who used to go to prison or released on parole are now the County Probation and County Jail’s responsibility.  Each month, the County is responsible for an addition 100 to 150 new clients being released from prison and we house 400 more in our jails.  Local re-entry planning is happening at a perfect time.</a:t>
            </a:r>
          </a:p>
        </p:txBody>
      </p:sp>
      <p:sp>
        <p:nvSpPr>
          <p:cNvPr id="18436"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17862C24-F06B-4F94-9C15-260015472D77}" type="slidenum">
              <a:rPr lang="en-US" sz="1200">
                <a:latin typeface="Calibri" pitchFamily="34" charset="0"/>
              </a:rPr>
              <a:pPr algn="r" defTabSz="931863"/>
              <a:t>6</a:t>
            </a:fld>
            <a:endParaRPr 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DDBD6CA2-2DA7-4D4C-86EA-FB58E70044BE}" type="slidenum">
              <a:rPr lang="en-US" smtClean="0">
                <a:cs typeface="Arial" charset="0"/>
              </a:rPr>
              <a:pPr/>
              <a:t>7</a:t>
            </a:fld>
            <a:endParaRPr lang="en-US" smtClean="0">
              <a:cs typeface="Arial" charset="0"/>
            </a:endParaRPr>
          </a:p>
        </p:txBody>
      </p:sp>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a:noFill/>
          <a:ln/>
        </p:spPr>
        <p:txBody>
          <a:bodyPr/>
          <a:lstStyle/>
          <a:p>
            <a:pPr>
              <a:spcBef>
                <a:spcPct val="0"/>
              </a:spcBef>
            </a:pPr>
            <a:r>
              <a:rPr lang="en-US" sz="1000" dirty="0" smtClean="0"/>
              <a:t>As one of the most diverse counties in Nation with 50% of our residents speaking a language other than English at home, we must be culturally &amp; linguistically competent and most importantly objective in the dynamic between institutions and clients.  We value this rich diversity, but, I think you’ll agree, that institutions and systems are slow to adapt to changing demographics which leads to significant challenges especially in public safety and justice. We must adapt, embrace these changes and move forward together. </a:t>
            </a:r>
          </a:p>
          <a:p>
            <a:pPr>
              <a:spcBef>
                <a:spcPct val="0"/>
              </a:spcBef>
            </a:pPr>
            <a:endParaRPr lang="en-US" sz="1000" dirty="0" smtClean="0"/>
          </a:p>
          <a:p>
            <a:pPr>
              <a:spcBef>
                <a:spcPct val="0"/>
              </a:spcBef>
            </a:pPr>
            <a:r>
              <a:rPr lang="en-US" sz="1000" dirty="0" smtClean="0"/>
              <a:t>For Effective Re-entry, we must focus on creating environments and delivering services that are gender-responsive, culturally competent, and </a:t>
            </a:r>
            <a:r>
              <a:rPr lang="en-US" sz="1000" u="sng" dirty="0" smtClean="0"/>
              <a:t>trauma-informed</a:t>
            </a:r>
            <a:r>
              <a:rPr lang="en-US" sz="1000" dirty="0" smtClean="0"/>
              <a:t>!</a:t>
            </a:r>
          </a:p>
          <a:p>
            <a:pPr>
              <a:spcBef>
                <a:spcPct val="0"/>
              </a:spcBef>
            </a:pPr>
            <a:endParaRPr lang="en-US" sz="1000" dirty="0" smtClean="0"/>
          </a:p>
          <a:p>
            <a:pPr>
              <a:spcBef>
                <a:spcPct val="0"/>
              </a:spcBef>
            </a:pPr>
            <a:r>
              <a:rPr lang="en-US" sz="1000" dirty="0" smtClean="0"/>
              <a:t>How do we do this?  We start with an objective risk and needs assessment tools that helps us know the clients where they’re at that any point in time from the institutional phase to the transition phase into the community phase.</a:t>
            </a:r>
          </a:p>
          <a:p>
            <a:pPr>
              <a:spcBef>
                <a:spcPct val="0"/>
              </a:spcBef>
            </a:pPr>
            <a:endParaRPr lang="en-US" sz="1000" dirty="0" smtClean="0"/>
          </a:p>
          <a:p>
            <a:pPr>
              <a:spcBef>
                <a:spcPct val="0"/>
              </a:spcBef>
            </a:pPr>
            <a:r>
              <a:rPr lang="en-US" sz="1000" dirty="0" smtClean="0"/>
              <a:t>In 2011, we finally achieved implementation of validated tools across the systems throughout the decision points</a:t>
            </a:r>
          </a:p>
          <a:p>
            <a:pPr>
              <a:spcBef>
                <a:spcPct val="0"/>
              </a:spcBef>
              <a:buFontTx/>
              <a:buChar char="-"/>
            </a:pPr>
            <a:r>
              <a:rPr lang="en-US" sz="1000" dirty="0" smtClean="0"/>
              <a:t>in juvenile and adult probation </a:t>
            </a:r>
          </a:p>
          <a:p>
            <a:pPr>
              <a:spcBef>
                <a:spcPct val="0"/>
              </a:spcBef>
              <a:buFontTx/>
              <a:buChar char="-"/>
            </a:pPr>
            <a:r>
              <a:rPr lang="en-US" sz="1000" dirty="0" smtClean="0"/>
              <a:t> in adult pretrial which had been using the same tool for 40 years.  </a:t>
            </a:r>
          </a:p>
          <a:p>
            <a:pPr>
              <a:spcBef>
                <a:spcPct val="0"/>
              </a:spcBef>
              <a:buFontTx/>
              <a:buChar char="-"/>
            </a:pPr>
            <a:r>
              <a:rPr lang="en-US" sz="1000" dirty="0" smtClean="0"/>
              <a:t> And, of course, our Department of Correction is now in contract for its first, validated risk and needs tool scheduled for implementation this spring. </a:t>
            </a:r>
          </a:p>
          <a:p>
            <a:pPr>
              <a:spcBef>
                <a:spcPct val="0"/>
              </a:spcBef>
            </a:pPr>
            <a:endParaRPr lang="en-US" sz="1000" dirty="0" smtClean="0"/>
          </a:p>
          <a:p>
            <a:pPr>
              <a:spcBef>
                <a:spcPct val="0"/>
              </a:spcBef>
            </a:pPr>
            <a:r>
              <a:rPr lang="en-US" sz="1000" dirty="0" smtClean="0"/>
              <a:t>And, please don’t confuse your jail’s housing classification screening tool with a risk &amp; needs tool, they are vastly different.  The tool will tell us what the clients needs are for pairing them with right programming, and assisting with the right dosage and duration of treatment which will lead to better outcomes.</a:t>
            </a:r>
          </a:p>
          <a:p>
            <a:pPr>
              <a:spcBef>
                <a:spcPct val="0"/>
              </a:spcBef>
            </a:pPr>
            <a:endParaRPr lang="en-US" sz="1000" dirty="0" smtClean="0"/>
          </a:p>
          <a:p>
            <a:pPr eaLnBrk="1" hangingPunct="1">
              <a:spcBef>
                <a:spcPct val="0"/>
              </a:spcBef>
            </a:pPr>
            <a:endParaRPr lang="en-US" sz="1000" dirty="0" smtClean="0"/>
          </a:p>
        </p:txBody>
      </p:sp>
      <p:sp>
        <p:nvSpPr>
          <p:cNvPr id="26628"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86BF8E5A-C90B-428A-98B8-4F632FE7D5D6}" type="slidenum">
              <a:rPr lang="en-US" sz="1200">
                <a:latin typeface="Calibri" pitchFamily="34" charset="0"/>
              </a:rPr>
              <a:pPr algn="r" defTabSz="931863"/>
              <a:t>7</a:t>
            </a:fld>
            <a:endParaRPr lang="en-US"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a:noFill/>
          <a:ln/>
        </p:spPr>
        <p:txBody>
          <a:bodyPr/>
          <a:lstStyle/>
          <a:p>
            <a:pPr marL="273050" indent="-273050">
              <a:lnSpc>
                <a:spcPct val="90000"/>
              </a:lnSpc>
              <a:spcBef>
                <a:spcPct val="0"/>
              </a:spcBef>
            </a:pPr>
            <a:r>
              <a:rPr lang="en-US" dirty="0" smtClean="0"/>
              <a:t>You can do a lot of work in the community but, if your own youth detention and jail facilities are NOT in order, all the work can be undermined.  In Santa Clara County, we have been taking a hard look at ourselves for over 10 years on making sure the right kids are kept </a:t>
            </a:r>
            <a:r>
              <a:rPr lang="en-US" u="sng" dirty="0" smtClean="0"/>
              <a:t>out of detention </a:t>
            </a:r>
            <a:r>
              <a:rPr lang="en-US" dirty="0" smtClean="0"/>
              <a:t>in the first place. With the outstanding leadership of Sheila Mitchell, our Chief Probation Officer, we have achieved results and we are REALLY proud of our current trends. </a:t>
            </a:r>
          </a:p>
          <a:p>
            <a:pPr marL="273050" indent="-273050">
              <a:lnSpc>
                <a:spcPct val="90000"/>
              </a:lnSpc>
              <a:spcBef>
                <a:spcPct val="0"/>
              </a:spcBef>
            </a:pPr>
            <a:r>
              <a:rPr lang="en-US" dirty="0" smtClean="0"/>
              <a:t>As you can see, we’ve have cut our Juvenile Hall pop in half since 2007 and eliminated 150 detention beds.</a:t>
            </a:r>
          </a:p>
          <a:p>
            <a:pPr marL="273050" indent="-273050">
              <a:lnSpc>
                <a:spcPct val="90000"/>
              </a:lnSpc>
              <a:spcBef>
                <a:spcPct val="0"/>
              </a:spcBef>
            </a:pPr>
            <a:r>
              <a:rPr lang="en-US" dirty="0" smtClean="0"/>
              <a:t> </a:t>
            </a:r>
          </a:p>
          <a:p>
            <a:pPr marL="273050" indent="-273050">
              <a:lnSpc>
                <a:spcPct val="90000"/>
              </a:lnSpc>
              <a:spcBef>
                <a:spcPct val="0"/>
              </a:spcBef>
            </a:pPr>
            <a:r>
              <a:rPr lang="en-US" dirty="0" smtClean="0"/>
              <a:t>Significantly reduced our ranch population and just closed 48 beds down last month.</a:t>
            </a:r>
          </a:p>
          <a:p>
            <a:pPr marL="273050" indent="-273050">
              <a:lnSpc>
                <a:spcPct val="90000"/>
              </a:lnSpc>
              <a:spcBef>
                <a:spcPct val="0"/>
              </a:spcBef>
            </a:pPr>
            <a:r>
              <a:rPr lang="en-US" dirty="0" smtClean="0"/>
              <a:t>Over the last decade, we have drastically reduced the # of youth sent to California’s DJJ or old Youth Authority. Now, we only send sex offenders who we have no local placement options for at this time.</a:t>
            </a:r>
          </a:p>
          <a:p>
            <a:pPr marL="273050" indent="-273050">
              <a:lnSpc>
                <a:spcPct val="90000"/>
              </a:lnSpc>
              <a:spcBef>
                <a:spcPct val="0"/>
              </a:spcBef>
            </a:pPr>
            <a:endParaRPr lang="en-US" dirty="0" smtClean="0"/>
          </a:p>
        </p:txBody>
      </p:sp>
      <p:sp>
        <p:nvSpPr>
          <p:cNvPr id="28675"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a:fld id="{6ED34AB2-3FB5-4FCE-938A-471AA32F980F}" type="slidenum">
              <a:rPr lang="en-US" sz="1200">
                <a:latin typeface="Calibri" pitchFamily="34" charset="0"/>
              </a:rPr>
              <a:pPr algn="r"/>
              <a:t>8</a:t>
            </a:fld>
            <a:endParaRPr lang="en-US"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a:noFill/>
          <a:ln/>
        </p:spPr>
        <p:txBody>
          <a:bodyPr/>
          <a:lstStyle/>
          <a:p>
            <a:pPr>
              <a:spcBef>
                <a:spcPct val="0"/>
              </a:spcBef>
            </a:pPr>
            <a:r>
              <a:rPr lang="en-US" dirty="0" smtClean="0"/>
              <a:t>GRID – developed by Probation Officers in assistance with the Burns Institute, this creates buy-in by the staff to believe in the work of objectivity and responsively.</a:t>
            </a:r>
          </a:p>
          <a:p>
            <a:pPr>
              <a:spcBef>
                <a:spcPct val="0"/>
              </a:spcBef>
            </a:pPr>
            <a:endParaRPr lang="en-US" dirty="0" smtClean="0"/>
          </a:p>
          <a:p>
            <a:pPr>
              <a:spcBef>
                <a:spcPct val="0"/>
              </a:spcBef>
            </a:pPr>
            <a:r>
              <a:rPr lang="en-US" dirty="0" smtClean="0"/>
              <a:t>EDGE– Encouraging Diversity Growth Education</a:t>
            </a:r>
          </a:p>
          <a:p>
            <a:pPr>
              <a:spcBef>
                <a:spcPct val="0"/>
              </a:spcBef>
            </a:pPr>
            <a:r>
              <a:rPr lang="en-US" dirty="0" smtClean="0"/>
              <a:t>The 6 to 9 month program was developed by Probation staff in partnership with the County Office of Education (COE).  The EDGE serves up to 40 youth at a time who are between the ages of 15-18 with numerous </a:t>
            </a:r>
            <a:r>
              <a:rPr lang="en-US" dirty="0" err="1" smtClean="0"/>
              <a:t>criminogenic</a:t>
            </a:r>
            <a:r>
              <a:rPr lang="en-US" dirty="0" smtClean="0"/>
              <a:t> factors including gang affiliation, substance abuse and significant histories of delinquent behavior. program with its focus on cognitive restructuring, academic achievement, and positive peer support is rooted in evidence based practices and emphasizes pro social thinking.</a:t>
            </a:r>
          </a:p>
          <a:p>
            <a:pPr>
              <a:spcBef>
                <a:spcPct val="0"/>
              </a:spcBef>
            </a:pPr>
            <a:endParaRPr lang="en-US" dirty="0" smtClean="0"/>
          </a:p>
          <a:p>
            <a:pPr>
              <a:spcBef>
                <a:spcPct val="0"/>
              </a:spcBef>
            </a:pPr>
            <a:r>
              <a:rPr lang="en-US" dirty="0" smtClean="0"/>
              <a:t>EMP:170 youth monthly, 900 youth annually</a:t>
            </a:r>
          </a:p>
          <a:p>
            <a:pPr>
              <a:spcBef>
                <a:spcPct val="0"/>
              </a:spcBef>
            </a:pPr>
            <a:endParaRPr lang="en-US" dirty="0" smtClean="0"/>
          </a:p>
          <a:p>
            <a:pPr>
              <a:spcBef>
                <a:spcPct val="0"/>
              </a:spcBef>
            </a:pPr>
            <a:r>
              <a:rPr lang="en-US" dirty="0" smtClean="0"/>
              <a:t>Program failures are no longer the majority of the Juvenile Hall and Ranch populations.</a:t>
            </a:r>
          </a:p>
        </p:txBody>
      </p:sp>
      <p:sp>
        <p:nvSpPr>
          <p:cNvPr id="30723"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a:fld id="{50CAE9D9-CEB7-4484-AB58-945492492F7F}" type="slidenum">
              <a:rPr lang="en-US" sz="1200">
                <a:latin typeface="Calibri" pitchFamily="34" charset="0"/>
              </a:rPr>
              <a:pPr algn="r"/>
              <a:t>9</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D1887B6-FE78-45BD-8265-BC0046582DCB}" type="datetimeFigureOut">
              <a:rPr lang="en-US"/>
              <a:pPr>
                <a:defRPr/>
              </a:pPr>
              <a:t>4/19/2012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F9FFBF-F4CA-44AD-BD2D-84DDD36750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0D93002-B01B-421F-8BAD-1042C9FC8463}" type="datetimeFigureOut">
              <a:rPr lang="en-US"/>
              <a:pPr>
                <a:defRPr/>
              </a:pPr>
              <a:t>4/19/2012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ABA0D4-5E75-49BD-8443-5DA20EA8169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82B4A69-F70A-45D5-BD98-D92CA9110CD6}" type="datetimeFigureOut">
              <a:rPr lang="en-US"/>
              <a:pPr>
                <a:defRPr/>
              </a:pPr>
              <a:t>4/19/2012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163105-B804-4CCB-9EA9-EA347FF4009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DB0E41-FFC2-48AF-A603-EFC77E3E56F0}" type="datetimeFigureOut">
              <a:rPr lang="en-US"/>
              <a:pPr>
                <a:defRPr/>
              </a:pPr>
              <a:t>4/19/2012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A934C0-D7ED-49D8-8393-E000B43597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C993992-3300-42FD-94F6-325BBBD44567}" type="datetimeFigureOut">
              <a:rPr lang="en-US"/>
              <a:pPr>
                <a:defRPr/>
              </a:pPr>
              <a:t>4/19/2012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8E6275-DB27-4F3B-AE24-412A8AFAF80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29E7B43-C726-424A-BF09-A3E967715202}" type="datetimeFigureOut">
              <a:rPr lang="en-US"/>
              <a:pPr>
                <a:defRPr/>
              </a:pPr>
              <a:t>4/19/2012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6671CC-D923-4463-AC36-543C5B46A19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A510817-A89E-4029-909E-B811020BEAF9}" type="datetimeFigureOut">
              <a:rPr lang="en-US"/>
              <a:pPr>
                <a:defRPr/>
              </a:pPr>
              <a:t>4/19/2012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6F96B19-78E3-4CB7-86F7-FBD85B62392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1414204-DE42-42E0-9B3E-9316D194D435}" type="datetimeFigureOut">
              <a:rPr lang="en-US"/>
              <a:pPr>
                <a:defRPr/>
              </a:pPr>
              <a:t>4/19/2012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AFBCE6F-7A62-4800-A14D-31D588C24E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61C599-DAD5-4FAF-8904-A634D740BFFA}" type="datetimeFigureOut">
              <a:rPr lang="en-US"/>
              <a:pPr>
                <a:defRPr/>
              </a:pPr>
              <a:t>4/19/2012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3BE968C-FFE0-4535-8B67-FD3E014AF10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05AF2A0-983D-46B4-9513-493FB2684B4E}" type="datetimeFigureOut">
              <a:rPr lang="en-US"/>
              <a:pPr>
                <a:defRPr/>
              </a:pPr>
              <a:t>4/19/2012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499BF0-A3ED-4D13-9686-7BEF8F83E59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2E8F3B-1D70-4AF6-A894-CC4459183308}" type="datetimeFigureOut">
              <a:rPr lang="en-US"/>
              <a:pPr>
                <a:defRPr/>
              </a:pPr>
              <a:t>4/19/2012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E4865E7-AA86-43AE-A901-109389C935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15AAB70-61AC-412F-9DEB-8DF947548F4A}" type="datetimeFigureOut">
              <a:rPr lang="en-US"/>
              <a:pPr>
                <a:defRPr/>
              </a:pPr>
              <a:t>4/19/2012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37FDB25-9FB1-4590-ADC4-66AAD5AC2E9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Microsoft_Office_Excel_97-2003_Worksheet1.xls"/><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title-slide-alt2"/>
          <p:cNvPicPr>
            <a:picLocks noChangeAspect="1" noChangeArrowheads="1"/>
          </p:cNvPicPr>
          <p:nvPr/>
        </p:nvPicPr>
        <p:blipFill>
          <a:blip r:embed="rId3" cstate="print"/>
          <a:srcRect/>
          <a:stretch>
            <a:fillRect/>
          </a:stretch>
        </p:blipFill>
        <p:spPr bwMode="auto">
          <a:xfrm>
            <a:off x="0" y="-76200"/>
            <a:ext cx="9144000" cy="6934200"/>
          </a:xfrm>
          <a:prstGeom prst="rect">
            <a:avLst/>
          </a:prstGeom>
          <a:noFill/>
          <a:ln w="9525">
            <a:noFill/>
            <a:miter lim="800000"/>
            <a:headEnd/>
            <a:tailEnd/>
          </a:ln>
        </p:spPr>
      </p:pic>
      <p:sp>
        <p:nvSpPr>
          <p:cNvPr id="14338" name="Text Box 3"/>
          <p:cNvSpPr txBox="1">
            <a:spLocks noChangeArrowheads="1"/>
          </p:cNvSpPr>
          <p:nvPr/>
        </p:nvSpPr>
        <p:spPr bwMode="auto">
          <a:xfrm>
            <a:off x="5105400" y="3717925"/>
            <a:ext cx="3733800" cy="400110"/>
          </a:xfrm>
          <a:prstGeom prst="rect">
            <a:avLst/>
          </a:prstGeom>
          <a:noFill/>
          <a:ln w="9525">
            <a:noFill/>
            <a:miter lim="800000"/>
            <a:headEnd/>
            <a:tailEnd/>
          </a:ln>
        </p:spPr>
        <p:txBody>
          <a:bodyPr>
            <a:spAutoFit/>
          </a:bodyPr>
          <a:lstStyle/>
          <a:p>
            <a:pPr algn="ctr">
              <a:spcBef>
                <a:spcPct val="50000"/>
              </a:spcBef>
            </a:pPr>
            <a:endParaRPr lang="en-US" sz="2000" dirty="0">
              <a:latin typeface="Kozuka Mincho Pro R"/>
            </a:endParaRPr>
          </a:p>
        </p:txBody>
      </p:sp>
      <p:sp>
        <p:nvSpPr>
          <p:cNvPr id="14339" name="Text Box 4"/>
          <p:cNvSpPr txBox="1">
            <a:spLocks noChangeArrowheads="1"/>
          </p:cNvSpPr>
          <p:nvPr/>
        </p:nvSpPr>
        <p:spPr bwMode="auto">
          <a:xfrm>
            <a:off x="228600" y="6477000"/>
            <a:ext cx="1371600" cy="244475"/>
          </a:xfrm>
          <a:prstGeom prst="rect">
            <a:avLst/>
          </a:prstGeom>
          <a:noFill/>
          <a:ln w="9525">
            <a:noFill/>
            <a:miter lim="800000"/>
            <a:headEnd/>
            <a:tailEnd/>
          </a:ln>
        </p:spPr>
        <p:txBody>
          <a:bodyPr>
            <a:spAutoFit/>
          </a:bodyPr>
          <a:lstStyle/>
          <a:p>
            <a:pPr>
              <a:spcBef>
                <a:spcPct val="50000"/>
              </a:spcBef>
            </a:pPr>
            <a:r>
              <a:rPr lang="en-US" sz="1000">
                <a:latin typeface="Kozuka Mincho Pro R"/>
              </a:rPr>
              <a:t>2-23-12</a:t>
            </a:r>
          </a:p>
        </p:txBody>
      </p:sp>
      <p:sp>
        <p:nvSpPr>
          <p:cNvPr id="6" name="Title 5"/>
          <p:cNvSpPr>
            <a:spLocks noGrp="1"/>
          </p:cNvSpPr>
          <p:nvPr>
            <p:ph type="ctrTitle"/>
          </p:nvPr>
        </p:nvSpPr>
        <p:spPr>
          <a:xfrm>
            <a:off x="685800" y="1143000"/>
            <a:ext cx="7772400" cy="2209800"/>
          </a:xfrm>
        </p:spPr>
        <p:txBody>
          <a:bodyPr/>
          <a:lstStyle/>
          <a:p>
            <a:pPr>
              <a:spcBef>
                <a:spcPct val="50000"/>
              </a:spcBef>
            </a:pPr>
            <a:r>
              <a:rPr lang="en-US" sz="4000" b="1" dirty="0" smtClean="0"/>
              <a:t>National Forum on Youth Violence Prevention</a:t>
            </a:r>
            <a:br>
              <a:rPr lang="en-US" sz="4000" b="1" dirty="0" smtClean="0"/>
            </a:br>
            <a:r>
              <a:rPr lang="en-US" sz="4000" b="1" dirty="0" smtClean="0"/>
              <a:t>April 2 &amp; 3, 2012</a:t>
            </a:r>
            <a:r>
              <a:rPr lang="en-US" b="1" dirty="0" smtClean="0"/>
              <a:t/>
            </a:r>
            <a:br>
              <a:rPr lang="en-US" b="1" dirty="0" smtClean="0"/>
            </a:br>
            <a:endParaRPr lang="en-US" dirty="0"/>
          </a:p>
        </p:txBody>
      </p:sp>
      <p:sp>
        <p:nvSpPr>
          <p:cNvPr id="7" name="Subtitle 6"/>
          <p:cNvSpPr>
            <a:spLocks noGrp="1"/>
          </p:cNvSpPr>
          <p:nvPr>
            <p:ph type="subTitle" idx="1"/>
          </p:nvPr>
        </p:nvSpPr>
        <p:spPr>
          <a:xfrm>
            <a:off x="4495800" y="3429000"/>
            <a:ext cx="4343400" cy="2438400"/>
          </a:xfrm>
        </p:spPr>
        <p:txBody>
          <a:bodyPr/>
          <a:lstStyle/>
          <a:p>
            <a:pPr algn="r">
              <a:spcBef>
                <a:spcPct val="50000"/>
              </a:spcBef>
            </a:pPr>
            <a:r>
              <a:rPr lang="en-US" sz="2400" dirty="0" smtClean="0">
                <a:solidFill>
                  <a:schemeClr val="tx1"/>
                </a:solidFill>
                <a:latin typeface="Kozuka Mincho Pro R"/>
              </a:rPr>
              <a:t>177 Square miles</a:t>
            </a:r>
          </a:p>
          <a:p>
            <a:pPr algn="r">
              <a:spcBef>
                <a:spcPct val="50000"/>
              </a:spcBef>
            </a:pPr>
            <a:r>
              <a:rPr lang="en-US" sz="2400" dirty="0" smtClean="0">
                <a:solidFill>
                  <a:schemeClr val="tx1"/>
                </a:solidFill>
                <a:latin typeface="Kozuka Mincho Pro R"/>
              </a:rPr>
              <a:t>1,000,000 + people</a:t>
            </a:r>
          </a:p>
          <a:p>
            <a:pPr algn="r">
              <a:spcBef>
                <a:spcPct val="50000"/>
              </a:spcBef>
            </a:pPr>
            <a:r>
              <a:rPr lang="en-US" sz="2400" dirty="0" smtClean="0">
                <a:solidFill>
                  <a:schemeClr val="tx1"/>
                </a:solidFill>
                <a:latin typeface="Kozuka Mincho Pro R"/>
              </a:rPr>
              <a:t>10</a:t>
            </a:r>
            <a:r>
              <a:rPr lang="en-US" sz="2400" baseline="30000" dirty="0" smtClean="0">
                <a:solidFill>
                  <a:schemeClr val="tx1"/>
                </a:solidFill>
                <a:latin typeface="Kozuka Mincho Pro R"/>
              </a:rPr>
              <a:t>th</a:t>
            </a:r>
            <a:r>
              <a:rPr lang="en-US" sz="2400" dirty="0" smtClean="0">
                <a:solidFill>
                  <a:schemeClr val="tx1"/>
                </a:solidFill>
                <a:latin typeface="Kozuka Mincho Pro R"/>
              </a:rPr>
              <a:t> largest U.S. city</a:t>
            </a:r>
          </a:p>
          <a:p>
            <a:pPr algn="r">
              <a:spcBef>
                <a:spcPct val="50000"/>
              </a:spcBef>
            </a:pPr>
            <a:r>
              <a:rPr lang="en-US" sz="2400" dirty="0" smtClean="0">
                <a:solidFill>
                  <a:schemeClr val="tx1"/>
                </a:solidFill>
                <a:latin typeface="Kozuka Mincho Pro R"/>
              </a:rPr>
              <a:t>4</a:t>
            </a:r>
            <a:r>
              <a:rPr lang="en-US" sz="2400" baseline="30000" dirty="0" smtClean="0">
                <a:solidFill>
                  <a:schemeClr val="tx1"/>
                </a:solidFill>
                <a:latin typeface="Kozuka Mincho Pro R"/>
              </a:rPr>
              <a:t>th</a:t>
            </a:r>
            <a:r>
              <a:rPr lang="en-US" sz="2400" dirty="0" smtClean="0">
                <a:solidFill>
                  <a:schemeClr val="tx1"/>
                </a:solidFill>
                <a:latin typeface="Kozuka Mincho Pro R"/>
              </a:rPr>
              <a:t> Safest U.S. city with population over 500,000</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2"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1748" name="Rectangle 6"/>
          <p:cNvSpPr>
            <a:spLocks noGrp="1"/>
          </p:cNvSpPr>
          <p:nvPr>
            <p:ph type="title" idx="4294967295"/>
          </p:nvPr>
        </p:nvSpPr>
        <p:spPr>
          <a:xfrm>
            <a:off x="304800" y="152400"/>
            <a:ext cx="8534400" cy="838200"/>
          </a:xfrm>
        </p:spPr>
        <p:txBody>
          <a:bodyPr/>
          <a:lstStyle/>
          <a:p>
            <a:r>
              <a:rPr lang="en-US" sz="3000" b="1" dirty="0" smtClean="0"/>
              <a:t>RESULTS: 63% reduction in program violations 50% reduction in new arrests, one year after exit!</a:t>
            </a:r>
            <a:r>
              <a:rPr lang="en-US" sz="4000" dirty="0" smtClean="0"/>
              <a:t> </a:t>
            </a:r>
          </a:p>
        </p:txBody>
      </p:sp>
      <p:pic>
        <p:nvPicPr>
          <p:cNvPr id="77825" name="Picture 1" descr="Vertical bar chart showing Enhanced Ranch Program Outcomes in terms of Violations &amp; New Arrests During and After Program. The old Ranch Program in 2005 had a violation rate of 47% while at ranch facilities and 42% within 12 months of exiting ranch. The enhanced ranch program, between September 2010 and July 2011, had a violation rate of 17% while at ranch facilities and 21% within 12 months of exiting ranch."/>
          <p:cNvPicPr>
            <a:picLocks noChangeAspect="1" noChangeArrowheads="1"/>
          </p:cNvPicPr>
          <p:nvPr/>
        </p:nvPicPr>
        <p:blipFill>
          <a:blip r:embed="rId4" cstate="print"/>
          <a:srcRect/>
          <a:stretch>
            <a:fillRect/>
          </a:stretch>
        </p:blipFill>
        <p:spPr bwMode="auto">
          <a:xfrm>
            <a:off x="609600" y="1218339"/>
            <a:ext cx="7848600" cy="43788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61" name="Picture 12" descr="slide-bg-subs-alt2"/>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23562" name="Title 1"/>
          <p:cNvSpPr>
            <a:spLocks/>
          </p:cNvSpPr>
          <p:nvPr/>
        </p:nvSpPr>
        <p:spPr bwMode="auto">
          <a:xfrm>
            <a:off x="-457200" y="-152400"/>
            <a:ext cx="8839200" cy="2133600"/>
          </a:xfrm>
          <a:prstGeom prst="rect">
            <a:avLst/>
          </a:prstGeom>
          <a:noFill/>
          <a:ln w="9525">
            <a:noFill/>
            <a:miter lim="800000"/>
            <a:headEnd/>
            <a:tailEnd/>
          </a:ln>
        </p:spPr>
        <p:txBody>
          <a:bodyPr lIns="0" rIns="0" bIns="0" anchor="b"/>
          <a:lstStyle/>
          <a:p>
            <a:pPr algn="ctr" eaLnBrk="0" hangingPunct="0"/>
            <a:endParaRPr lang="en-US" sz="2500" b="1" dirty="0">
              <a:latin typeface="Calibri" pitchFamily="34" charset="0"/>
            </a:endParaRPr>
          </a:p>
        </p:txBody>
      </p:sp>
      <p:graphicFrame>
        <p:nvGraphicFramePr>
          <p:cNvPr id="23560" name="Content Placeholder 2" descr="Alt text: graph depicts an increased utilization of wrap around services"/>
          <p:cNvGraphicFramePr>
            <a:graphicFrameLocks noGrp="1" noChangeAspect="1"/>
          </p:cNvGraphicFramePr>
          <p:nvPr/>
        </p:nvGraphicFramePr>
        <p:xfrm>
          <a:off x="304800" y="2286000"/>
          <a:ext cx="8374063" cy="3806825"/>
        </p:xfrm>
        <a:graphic>
          <a:graphicData uri="http://schemas.openxmlformats.org/presentationml/2006/ole">
            <p:oleObj spid="_x0000_s57346" name="Worksheet" r:id="rId5" imgW="5400743" imgH="1628775" progId="Excel.Sheet.8">
              <p:embed/>
            </p:oleObj>
          </a:graphicData>
        </a:graphic>
      </p:graphicFrame>
      <p:sp>
        <p:nvSpPr>
          <p:cNvPr id="6" name="Title 5"/>
          <p:cNvSpPr>
            <a:spLocks noGrp="1"/>
          </p:cNvSpPr>
          <p:nvPr>
            <p:ph type="ctrTitle"/>
          </p:nvPr>
        </p:nvSpPr>
        <p:spPr>
          <a:xfrm>
            <a:off x="0" y="304800"/>
            <a:ext cx="8839200" cy="1143000"/>
          </a:xfrm>
        </p:spPr>
        <p:txBody>
          <a:bodyPr/>
          <a:lstStyle/>
          <a:p>
            <a:r>
              <a:rPr lang="en-US" sz="4000" b="1" dirty="0" smtClean="0">
                <a:latin typeface="Calibri" pitchFamily="34" charset="0"/>
              </a:rPr>
              <a:t>GOOD TRENDS! </a:t>
            </a:r>
            <a:br>
              <a:rPr lang="en-US" sz="4000" b="1" dirty="0" smtClean="0">
                <a:latin typeface="Calibri" pitchFamily="34" charset="0"/>
              </a:rPr>
            </a:br>
            <a:r>
              <a:rPr lang="en-US" sz="4000" b="1" dirty="0" smtClean="0">
                <a:latin typeface="Calibri" pitchFamily="34" charset="0"/>
              </a:rPr>
              <a:t>WRAPAROUND SERVICES </a:t>
            </a:r>
            <a:r>
              <a:rPr lang="en-US" b="1" dirty="0" smtClean="0">
                <a:latin typeface="Calibri" pitchFamily="34" charset="0"/>
              </a:rPr>
              <a:t/>
            </a:r>
            <a:br>
              <a:rPr lang="en-US" b="1" dirty="0" smtClean="0">
                <a:latin typeface="Calibri" pitchFamily="34" charset="0"/>
              </a:rPr>
            </a:br>
            <a:endParaRPr lang="en-US" dirty="0"/>
          </a:p>
        </p:txBody>
      </p:sp>
      <p:sp>
        <p:nvSpPr>
          <p:cNvPr id="7" name="Subtitle 6"/>
          <p:cNvSpPr>
            <a:spLocks noGrp="1"/>
          </p:cNvSpPr>
          <p:nvPr>
            <p:ph type="subTitle" idx="1"/>
          </p:nvPr>
        </p:nvSpPr>
        <p:spPr>
          <a:xfrm>
            <a:off x="304800" y="914400"/>
            <a:ext cx="8534400" cy="1752600"/>
          </a:xfrm>
        </p:spPr>
        <p:txBody>
          <a:bodyPr/>
          <a:lstStyle/>
          <a:p>
            <a:endParaRPr lang="en-US" sz="2800" b="1" i="1" dirty="0" smtClean="0">
              <a:latin typeface="Garamond" pitchFamily="18" charset="0"/>
            </a:endParaRPr>
          </a:p>
          <a:p>
            <a:r>
              <a:rPr lang="en-US" sz="2800" b="1" i="1" dirty="0" smtClean="0">
                <a:latin typeface="Garamond" pitchFamily="18" charset="0"/>
              </a:rPr>
              <a:t>“</a:t>
            </a:r>
            <a:r>
              <a:rPr lang="en-US" sz="2800" b="1" i="1" dirty="0" smtClean="0">
                <a:latin typeface="Calibri" pitchFamily="34" charset="0"/>
              </a:rPr>
              <a:t>the family is vital to the treatment process” </a:t>
            </a:r>
            <a:br>
              <a:rPr lang="en-US" sz="2800" b="1" i="1" dirty="0" smtClean="0">
                <a:latin typeface="Calibri" pitchFamily="34" charset="0"/>
              </a:rPr>
            </a:br>
            <a:r>
              <a:rPr lang="en-US" sz="2800" b="1" i="1" dirty="0" smtClean="0">
                <a:latin typeface="Calibri" pitchFamily="34" charset="0"/>
              </a:rPr>
              <a:t>family viewed as “expert, staff serve as facilitators”</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2"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graphicFrame>
        <p:nvGraphicFramePr>
          <p:cNvPr id="54311" name="Group 39" descr="Alt Text: Chart depicts adult Re-Entry model which includes factors, variables, and recidivated percent&#10;"/>
          <p:cNvGraphicFramePr>
            <a:graphicFrameLocks noGrp="1"/>
          </p:cNvGraphicFramePr>
          <p:nvPr/>
        </p:nvGraphicFramePr>
        <p:xfrm>
          <a:off x="228600" y="1143000"/>
          <a:ext cx="8686800" cy="4728547"/>
        </p:xfrm>
        <a:graphic>
          <a:graphicData uri="http://schemas.openxmlformats.org/drawingml/2006/table">
            <a:tbl>
              <a:tblPr/>
              <a:tblGrid>
                <a:gridCol w="2549163"/>
                <a:gridCol w="4248603"/>
                <a:gridCol w="1889034"/>
              </a:tblGrid>
              <a:tr h="7731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rPr>
                        <a:t>Factors</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smtClean="0">
                          <a:ln>
                            <a:noFill/>
                          </a:ln>
                          <a:solidFill>
                            <a:schemeClr val="tx1"/>
                          </a:solidFill>
                          <a:effectLst/>
                          <a:latin typeface="Calibri" pitchFamily="34" charset="0"/>
                        </a:rPr>
                        <a:t>Variable</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smtClean="0">
                          <a:ln>
                            <a:noFill/>
                          </a:ln>
                          <a:solidFill>
                            <a:schemeClr val="tx1"/>
                          </a:solidFill>
                          <a:effectLst/>
                          <a:latin typeface="Calibri" pitchFamily="34" charset="0"/>
                        </a:rPr>
                        <a:t>Percent Recidivated</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14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Age at arrest</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24 or younger</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58%</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4857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Gang involvement</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2B82"/>
                          </a:solidFill>
                          <a:effectLst/>
                          <a:latin typeface="Calibri" pitchFamily="34" charset="0"/>
                        </a:rPr>
                        <a:t>Reported being in a gang at arrest</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75%</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5572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Drug offense</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Charged with “any” drug offense</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2B82"/>
                          </a:solidFill>
                          <a:effectLst/>
                          <a:latin typeface="Calibri" pitchFamily="34" charset="0"/>
                        </a:rPr>
                        <a:t>71%</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717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Prior arrests</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1 or more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6 or more</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57%</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77%</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717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Prior probation violations</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1-2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3 or more </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71%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85%</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9826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Not involved in treatment</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Re-arrests (6-24 mo.)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Re-convictions (6-24 mo.)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2B82"/>
                          </a:solidFill>
                          <a:effectLst/>
                          <a:latin typeface="Calibri" pitchFamily="34" charset="0"/>
                        </a:rPr>
                        <a:t>Re-incarcerations (6-24 mo.)</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2B82"/>
                          </a:solidFill>
                          <a:effectLst/>
                          <a:latin typeface="Calibri" pitchFamily="34" charset="0"/>
                        </a:rPr>
                        <a:t>34%-64%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2B82"/>
                          </a:solidFill>
                          <a:effectLst/>
                          <a:latin typeface="Calibri" pitchFamily="34" charset="0"/>
                        </a:rPr>
                        <a:t>24%-42%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2B82"/>
                          </a:solidFill>
                          <a:effectLst/>
                          <a:latin typeface="Calibri" pitchFamily="34" charset="0"/>
                        </a:rPr>
                        <a:t>24%-59%</a:t>
                      </a: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bl>
          </a:graphicData>
        </a:graphic>
      </p:graphicFrame>
      <p:sp>
        <p:nvSpPr>
          <p:cNvPr id="36901" name="Rectangle 39"/>
          <p:cNvSpPr>
            <a:spLocks noGrp="1"/>
          </p:cNvSpPr>
          <p:nvPr>
            <p:ph type="title" idx="4294967295"/>
          </p:nvPr>
        </p:nvSpPr>
        <p:spPr>
          <a:xfrm>
            <a:off x="457200" y="0"/>
            <a:ext cx="8229600" cy="1143000"/>
          </a:xfrm>
        </p:spPr>
        <p:txBody>
          <a:bodyPr/>
          <a:lstStyle/>
          <a:p>
            <a:r>
              <a:rPr lang="en-US" dirty="0" smtClean="0"/>
              <a:t>Comprehensive Adult Re-Entry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13"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8915" name="Content Placeholder 11"/>
          <p:cNvSpPr>
            <a:spLocks noGrp="1"/>
          </p:cNvSpPr>
          <p:nvPr>
            <p:ph idx="4294967295"/>
          </p:nvPr>
        </p:nvSpPr>
        <p:spPr>
          <a:xfrm>
            <a:off x="457200" y="152400"/>
            <a:ext cx="8229600" cy="5943600"/>
          </a:xfrm>
        </p:spPr>
        <p:txBody>
          <a:bodyPr/>
          <a:lstStyle/>
          <a:p>
            <a:pPr algn="ctr">
              <a:lnSpc>
                <a:spcPct val="150000"/>
              </a:lnSpc>
              <a:buNone/>
            </a:pPr>
            <a:r>
              <a:rPr lang="en-US" sz="3600" b="1" dirty="0" smtClean="0"/>
              <a:t>Moving Forward</a:t>
            </a:r>
            <a:endParaRPr lang="en-US" sz="3500" dirty="0" smtClean="0"/>
          </a:p>
          <a:p>
            <a:pPr>
              <a:lnSpc>
                <a:spcPct val="150000"/>
              </a:lnSpc>
            </a:pPr>
            <a:r>
              <a:rPr lang="en-US" sz="3500" dirty="0" smtClean="0"/>
              <a:t>Forging a working Private/ Public Partnership</a:t>
            </a:r>
          </a:p>
          <a:p>
            <a:pPr>
              <a:lnSpc>
                <a:spcPct val="150000"/>
              </a:lnSpc>
            </a:pPr>
            <a:r>
              <a:rPr lang="en-US" sz="3500" dirty="0" smtClean="0"/>
              <a:t>Increasing efficiencies on the Task Force through partnerships</a:t>
            </a:r>
          </a:p>
          <a:p>
            <a:pPr>
              <a:lnSpc>
                <a:spcPct val="150000"/>
              </a:lnSpc>
            </a:pPr>
            <a:r>
              <a:rPr lang="en-US" sz="3500" dirty="0" smtClean="0"/>
              <a:t>Increase Funding Development</a:t>
            </a:r>
            <a:r>
              <a:rPr lang="en-US" sz="3000" dirty="0" smtClean="0"/>
              <a:t> </a:t>
            </a:r>
          </a:p>
          <a:p>
            <a:endParaRPr lang="en-US" sz="2600" dirty="0" smtClean="0"/>
          </a:p>
        </p:txBody>
      </p:sp>
      <p:sp>
        <p:nvSpPr>
          <p:cNvPr id="3081" name="Title 1"/>
          <p:cNvSpPr>
            <a:spLocks noGrp="1"/>
          </p:cNvSpPr>
          <p:nvPr>
            <p:ph type="title" idx="4294967295"/>
          </p:nvPr>
        </p:nvSpPr>
        <p:spPr>
          <a:xfrm>
            <a:off x="9372600" y="609600"/>
            <a:ext cx="8229600" cy="1143000"/>
          </a:xfrm>
        </p:spPr>
        <p:txBody>
          <a:bodyPr rtlCol="0">
            <a:normAutofit fontScale="90000"/>
          </a:bodyPr>
          <a:lstStyle/>
          <a:p>
            <a:pPr eaLnBrk="1" fontAlgn="auto" hangingPunct="1">
              <a:spcAft>
                <a:spcPts val="0"/>
              </a:spcAft>
              <a:defRPr/>
            </a:pPr>
            <a:r>
              <a:rPr lang="en-US" sz="4000" b="1" dirty="0" smtClean="0"/>
              <a:t>Moving Forward</a:t>
            </a:r>
            <a:br>
              <a:rPr lang="en-US" sz="4000" b="1" dirty="0" smtClean="0"/>
            </a:b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Title 1"/>
          <p:cNvSpPr>
            <a:spLocks noGrp="1"/>
          </p:cNvSpPr>
          <p:nvPr>
            <p:ph type="title"/>
          </p:nvPr>
        </p:nvSpPr>
        <p:spPr/>
        <p:txBody>
          <a:bodyPr rtlCol="0">
            <a:normAutofit fontScale="90000"/>
          </a:bodyPr>
          <a:lstStyle/>
          <a:p>
            <a:pPr eaLnBrk="1" fontAlgn="auto" hangingPunct="1">
              <a:spcAft>
                <a:spcPts val="0"/>
              </a:spcAft>
              <a:defRPr/>
            </a:pPr>
            <a:r>
              <a:rPr lang="en-US" sz="4000" b="1" dirty="0" smtClean="0"/>
              <a:t>Mayor’s Gang</a:t>
            </a:r>
            <a:r>
              <a:rPr lang="en-US" sz="4000" b="1" baseline="0" dirty="0" smtClean="0"/>
              <a:t> Prevention Task Force History</a:t>
            </a:r>
            <a:r>
              <a:rPr lang="en-US" sz="4000" b="1" dirty="0" smtClean="0"/>
              <a:t/>
            </a:r>
            <a:br>
              <a:rPr lang="en-US" sz="4000" b="1" dirty="0" smtClean="0"/>
            </a:br>
            <a:endParaRPr lang="en-US" sz="4000" dirty="0"/>
          </a:p>
        </p:txBody>
      </p:sp>
      <p:pic>
        <p:nvPicPr>
          <p:cNvPr id="15361" name="Picture 13"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9" name="Content Placeholder 8"/>
          <p:cNvSpPr>
            <a:spLocks noGrp="1"/>
          </p:cNvSpPr>
          <p:nvPr>
            <p:ph idx="1"/>
          </p:nvPr>
        </p:nvSpPr>
        <p:spPr>
          <a:xfrm>
            <a:off x="457200" y="304800"/>
            <a:ext cx="8229600" cy="5745163"/>
          </a:xfrm>
        </p:spPr>
        <p:txBody>
          <a:bodyPr/>
          <a:lstStyle/>
          <a:p>
            <a:pPr marL="0" indent="0" algn="ctr">
              <a:spcBef>
                <a:spcPct val="30000"/>
              </a:spcBef>
              <a:buNone/>
              <a:defRPr/>
            </a:pPr>
            <a:r>
              <a:rPr lang="en-US" b="1" dirty="0" smtClean="0"/>
              <a:t>Mayor’s Gang Prevention Task Force History</a:t>
            </a:r>
          </a:p>
          <a:p>
            <a:pPr marL="0" indent="0" algn="ctr">
              <a:spcBef>
                <a:spcPct val="30000"/>
              </a:spcBef>
              <a:buNone/>
              <a:defRPr/>
            </a:pPr>
            <a:endParaRPr lang="en-US" b="1" dirty="0" smtClean="0"/>
          </a:p>
          <a:p>
            <a:pPr algn="ctr">
              <a:lnSpc>
                <a:spcPct val="150000"/>
              </a:lnSpc>
              <a:buNone/>
            </a:pPr>
            <a:r>
              <a:rPr lang="en-US" sz="2800" dirty="0" smtClean="0"/>
              <a:t>1990: Stopping the violence</a:t>
            </a:r>
          </a:p>
          <a:p>
            <a:pPr algn="ctr">
              <a:lnSpc>
                <a:spcPct val="150000"/>
              </a:lnSpc>
              <a:buNone/>
            </a:pPr>
            <a:r>
              <a:rPr lang="en-US" sz="2800" dirty="0" smtClean="0"/>
              <a:t>2000: Reclaiming our youth -  Building the full continuum of service: Prevention, Intervention and Suppression</a:t>
            </a:r>
          </a:p>
          <a:p>
            <a:pPr algn="ctr">
              <a:lnSpc>
                <a:spcPct val="150000"/>
              </a:lnSpc>
              <a:buNone/>
            </a:pPr>
            <a:r>
              <a:rPr lang="en-US" sz="2800" dirty="0" smtClean="0"/>
              <a:t>2007-Present: Transforming our youth through Results Proven Programs</a:t>
            </a:r>
          </a:p>
          <a:p>
            <a:endParaRPr lang="en-US" dirty="0"/>
          </a:p>
        </p:txBody>
      </p:sp>
      <p:sp>
        <p:nvSpPr>
          <p:cNvPr id="15" name="Title 1"/>
          <p:cNvSpPr txBox="1">
            <a:spLocks/>
          </p:cNvSpPr>
          <p:nvPr/>
        </p:nvSpPr>
        <p:spPr bwMode="auto">
          <a:xfrm>
            <a:off x="685800" y="0"/>
            <a:ext cx="7924800" cy="1143000"/>
          </a:xfrm>
          <a:prstGeom prst="rect">
            <a:avLst/>
          </a:prstGeom>
          <a:noFill/>
          <a:ln w="9525">
            <a:noFill/>
            <a:miter lim="800000"/>
            <a:headEnd/>
            <a:tailEnd/>
          </a:ln>
        </p:spPr>
        <p:txBody>
          <a:bodyPr anchor="ctr"/>
          <a:lstStyle/>
          <a:p>
            <a:pPr algn="ctr">
              <a:defRPr/>
            </a:pPr>
            <a:endParaRPr lang="en-US" sz="3000" b="1" dirty="0">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Title 1"/>
          <p:cNvSpPr>
            <a:spLocks noGrp="1"/>
          </p:cNvSpPr>
          <p:nvPr>
            <p:ph type="title"/>
          </p:nvPr>
        </p:nvSpPr>
        <p:spPr/>
        <p:txBody>
          <a:bodyPr rtlCol="0">
            <a:normAutofit fontScale="90000"/>
          </a:bodyPr>
          <a:lstStyle/>
          <a:p>
            <a:pPr eaLnBrk="1" fontAlgn="auto" hangingPunct="1">
              <a:spcAft>
                <a:spcPts val="0"/>
              </a:spcAft>
              <a:defRPr/>
            </a:pPr>
            <a:r>
              <a:rPr lang="en-US" sz="4000" b="1" dirty="0" smtClean="0"/>
              <a:t>Continual Improvement</a:t>
            </a:r>
            <a:br>
              <a:rPr lang="en-US" sz="4000" b="1" dirty="0" smtClean="0"/>
            </a:br>
            <a:endParaRPr lang="en-US" sz="4000" dirty="0"/>
          </a:p>
        </p:txBody>
      </p:sp>
      <p:pic>
        <p:nvPicPr>
          <p:cNvPr id="17409" name="Picture 13"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7411" name="Content Placeholder 14"/>
          <p:cNvSpPr>
            <a:spLocks noGrp="1"/>
          </p:cNvSpPr>
          <p:nvPr>
            <p:ph idx="1"/>
          </p:nvPr>
        </p:nvSpPr>
        <p:spPr>
          <a:xfrm>
            <a:off x="457200" y="1219200"/>
            <a:ext cx="8229600" cy="4525963"/>
          </a:xfrm>
        </p:spPr>
        <p:txBody>
          <a:bodyPr/>
          <a:lstStyle/>
          <a:p>
            <a:pPr>
              <a:buFont typeface="Arial" charset="0"/>
              <a:buNone/>
            </a:pPr>
            <a:r>
              <a:rPr lang="en-US" sz="2600" u="sng" dirty="0" smtClean="0"/>
              <a:t>Working Subcommittees</a:t>
            </a:r>
          </a:p>
          <a:p>
            <a:r>
              <a:rPr lang="en-US" sz="2600" dirty="0" smtClean="0"/>
              <a:t>Inter-agency Collaborative</a:t>
            </a:r>
          </a:p>
          <a:p>
            <a:pPr>
              <a:buFont typeface="Arial" charset="0"/>
              <a:buNone/>
            </a:pPr>
            <a:r>
              <a:rPr lang="en-US" sz="2600" dirty="0" smtClean="0"/>
              <a:t>	- Re-Entry Network</a:t>
            </a:r>
          </a:p>
          <a:p>
            <a:pPr>
              <a:buFont typeface="Arial" charset="0"/>
              <a:buNone/>
            </a:pPr>
            <a:r>
              <a:rPr lang="en-US" sz="2600" dirty="0" smtClean="0"/>
              <a:t>	- Alternative Schools</a:t>
            </a:r>
          </a:p>
          <a:p>
            <a:r>
              <a:rPr lang="en-US" sz="2600" dirty="0" smtClean="0"/>
              <a:t>Community Engagement	</a:t>
            </a:r>
          </a:p>
          <a:p>
            <a:pPr>
              <a:buFont typeface="Arial" charset="0"/>
              <a:buNone/>
            </a:pPr>
            <a:r>
              <a:rPr lang="en-US" sz="2600" dirty="0" smtClean="0"/>
              <a:t>	- Crime and Gang Prevention Summit</a:t>
            </a:r>
          </a:p>
          <a:p>
            <a:pPr>
              <a:buFont typeface="Arial" charset="0"/>
              <a:buNone/>
            </a:pPr>
            <a:r>
              <a:rPr lang="en-US" sz="2600" dirty="0" smtClean="0"/>
              <a:t>	- Faith Initiative</a:t>
            </a:r>
          </a:p>
          <a:p>
            <a:r>
              <a:rPr lang="en-US" sz="2600" dirty="0" smtClean="0"/>
              <a:t>Technical Team</a:t>
            </a:r>
          </a:p>
          <a:p>
            <a:r>
              <a:rPr lang="en-US" sz="2600" dirty="0" smtClean="0"/>
              <a:t>City/School Collaborative</a:t>
            </a:r>
          </a:p>
          <a:p>
            <a:pPr>
              <a:buFont typeface="Arial" charset="0"/>
              <a:buNone/>
            </a:pPr>
            <a:endParaRPr lang="en-US" sz="2600" dirty="0" smtClean="0"/>
          </a:p>
          <a:p>
            <a:pPr>
              <a:buFont typeface="Arial" charset="0"/>
              <a:buNone/>
            </a:pPr>
            <a:r>
              <a:rPr lang="en-US" sz="2600" dirty="0" smtClean="0"/>
              <a:t>	</a:t>
            </a:r>
            <a:endParaRPr lang="en-US" dirty="0" smtClean="0"/>
          </a:p>
        </p:txBody>
      </p:sp>
      <p:sp>
        <p:nvSpPr>
          <p:cNvPr id="17412" name="TextBox 13"/>
          <p:cNvSpPr txBox="1">
            <a:spLocks noChangeArrowheads="1"/>
          </p:cNvSpPr>
          <p:nvPr/>
        </p:nvSpPr>
        <p:spPr bwMode="auto">
          <a:xfrm>
            <a:off x="1295400" y="304800"/>
            <a:ext cx="6781800" cy="854075"/>
          </a:xfrm>
          <a:prstGeom prst="rect">
            <a:avLst/>
          </a:prstGeom>
          <a:noFill/>
          <a:ln w="9525">
            <a:noFill/>
            <a:miter lim="800000"/>
            <a:headEnd/>
            <a:tailEnd/>
          </a:ln>
        </p:spPr>
        <p:txBody>
          <a:bodyPr>
            <a:spAutoFit/>
          </a:bodyPr>
          <a:lstStyle/>
          <a:p>
            <a:pPr algn="ctr"/>
            <a:r>
              <a:rPr lang="en-US" sz="3000" b="1" dirty="0">
                <a:latin typeface="Calibri" pitchFamily="34" charset="0"/>
              </a:rPr>
              <a:t>Continual Improvement</a:t>
            </a:r>
          </a:p>
          <a:p>
            <a:pPr algn="ctr"/>
            <a:endParaRPr lang="en-US" sz="2000" b="1"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13"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81" name="Title 1"/>
          <p:cNvSpPr>
            <a:spLocks noGrp="1"/>
          </p:cNvSpPr>
          <p:nvPr>
            <p:ph type="title"/>
          </p:nvPr>
        </p:nvSpPr>
        <p:spPr/>
        <p:txBody>
          <a:bodyPr rtlCol="0">
            <a:normAutofit/>
          </a:bodyPr>
          <a:lstStyle/>
          <a:p>
            <a:pPr eaLnBrk="1" fontAlgn="auto" hangingPunct="1">
              <a:spcAft>
                <a:spcPts val="0"/>
              </a:spcAft>
              <a:defRPr/>
            </a:pPr>
            <a:r>
              <a:rPr lang="en-US" sz="3000" b="1" dirty="0" smtClean="0"/>
              <a:t>Current Efforts &amp; Focus</a:t>
            </a:r>
            <a:r>
              <a:rPr lang="en-US" sz="3000" b="1" dirty="0"/>
              <a:t/>
            </a:r>
            <a:br>
              <a:rPr lang="en-US" sz="3000" b="1" dirty="0"/>
            </a:br>
            <a:endParaRPr lang="en-US" sz="3000" dirty="0"/>
          </a:p>
        </p:txBody>
      </p:sp>
      <p:sp>
        <p:nvSpPr>
          <p:cNvPr id="19459" name="Content Placeholder 11"/>
          <p:cNvSpPr>
            <a:spLocks noGrp="1"/>
          </p:cNvSpPr>
          <p:nvPr>
            <p:ph idx="1"/>
          </p:nvPr>
        </p:nvSpPr>
        <p:spPr>
          <a:xfrm>
            <a:off x="457200" y="1143000"/>
            <a:ext cx="8229600" cy="4525963"/>
          </a:xfrm>
        </p:spPr>
        <p:txBody>
          <a:bodyPr/>
          <a:lstStyle/>
          <a:p>
            <a:r>
              <a:rPr lang="en-US" sz="2600" dirty="0" smtClean="0"/>
              <a:t>We must work in closer partnership with our faith community.</a:t>
            </a:r>
          </a:p>
          <a:p>
            <a:r>
              <a:rPr lang="en-US" sz="2600" dirty="0" smtClean="0"/>
              <a:t>Gangs do not respect city, county or state boundaries, we must work locally, regionally and nationally to address the issue holistically.</a:t>
            </a:r>
          </a:p>
          <a:p>
            <a:r>
              <a:rPr lang="en-US" sz="2600" dirty="0" smtClean="0"/>
              <a:t>The city and county needs to work together to reduce the recidivism rate of those coming out of the prison system. </a:t>
            </a:r>
            <a:r>
              <a:rPr lang="en-US" sz="2600" b="1" dirty="0" smtClean="0"/>
              <a:t>60% of released inmates are San Jose residents.  </a:t>
            </a:r>
            <a:endParaRPr lang="en-US" sz="2600"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p:txBody>
          <a:bodyPr/>
          <a:lstStyle/>
          <a:p>
            <a:r>
              <a:rPr lang="en-US" dirty="0" smtClean="0"/>
              <a:t>Santa Clara County </a:t>
            </a:r>
            <a:r>
              <a:rPr lang="en-US" dirty="0" err="1" smtClean="0"/>
              <a:t>ReEntry</a:t>
            </a:r>
            <a:r>
              <a:rPr lang="en-US" dirty="0" smtClean="0"/>
              <a:t> Network</a:t>
            </a:r>
            <a:endParaRPr lang="en-US" dirty="0"/>
          </a:p>
        </p:txBody>
      </p:sp>
      <p:pic>
        <p:nvPicPr>
          <p:cNvPr id="21505" name="Content Placeholder 3" descr="This diagram shows the Reentry Network in Santa Clara County. The center circle is labeled &quot;Client Centered Model&quot; and it is surrounded by 8 blue circles all interconnected around the center circle. These blue circles represent the County Supervisor, Chair, Public Safety and Justice Committee; the Community Leader, Co-Chair; the Chief, Department of Correction; the Director, Public Health Department; the Cheif, Probation Department; the City of San Jose Mayor's Gang Prevention Task Force; the Presiding Judge of Superior Court; and the County Sheriff, Co-Chair. Around these blue circles are several brown circles that represent the various agencies, departments, and communities involved: Custody Health; Destination: Home; Office of Women's Policy; First Five of Santa Clara County; Workforce Investment Act; Pre-Trial Services; Building Trades; Community-based Organizations; Veterans' Affairs; Department of Alcohol and Drug Services; Social Services Agency; Public Defender; Mental Health; Faith Community; and the District Attorney"/>
          <p:cNvPicPr>
            <a:picLocks noChangeAspect="1"/>
          </p:cNvPicPr>
          <p:nvPr/>
        </p:nvPicPr>
        <p:blipFill>
          <a:blip r:embed="rId3" cstate="print"/>
          <a:srcRect/>
          <a:stretch>
            <a:fillRect/>
          </a:stretch>
        </p:blipFill>
        <p:spPr bwMode="auto">
          <a:xfrm>
            <a:off x="0" y="-20638"/>
            <a:ext cx="9129713" cy="70516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000" dirty="0" smtClean="0"/>
              <a:t>Re-Entry Network of Santa Clara Count: “Support, Services, &amp; Supervision for Success”</a:t>
            </a:r>
            <a:endParaRPr lang="en-US" sz="2000" dirty="0"/>
          </a:p>
        </p:txBody>
      </p:sp>
      <p:pic>
        <p:nvPicPr>
          <p:cNvPr id="17409" name="Picture 12"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7410" name="Content Placeholder 2"/>
          <p:cNvSpPr>
            <a:spLocks/>
          </p:cNvSpPr>
          <p:nvPr/>
        </p:nvSpPr>
        <p:spPr bwMode="auto">
          <a:xfrm>
            <a:off x="76200" y="-152400"/>
            <a:ext cx="8915400" cy="1600200"/>
          </a:xfrm>
          <a:prstGeom prst="rect">
            <a:avLst/>
          </a:prstGeom>
          <a:noFill/>
          <a:ln w="9525">
            <a:noFill/>
            <a:miter lim="800000"/>
            <a:headEnd/>
            <a:tailEnd/>
          </a:ln>
        </p:spPr>
        <p:txBody>
          <a:bodyPr/>
          <a:lstStyle/>
          <a:p>
            <a:pPr marL="273050" indent="-273050" algn="ctr">
              <a:spcBef>
                <a:spcPct val="20000"/>
              </a:spcBef>
              <a:buFont typeface="Arial" charset="0"/>
              <a:buNone/>
            </a:pPr>
            <a:r>
              <a:rPr lang="en-US" sz="3700" b="1">
                <a:solidFill>
                  <a:srgbClr val="0076A3"/>
                </a:solidFill>
                <a:latin typeface="Calibri" pitchFamily="34" charset="0"/>
              </a:rPr>
              <a:t>     </a:t>
            </a:r>
            <a:r>
              <a:rPr lang="en-US" sz="2800" b="1">
                <a:latin typeface="Calibri" pitchFamily="34" charset="0"/>
              </a:rPr>
              <a:t>RE-ENTRY NETWORK OF SANTA CLARA COUNTY</a:t>
            </a:r>
          </a:p>
          <a:p>
            <a:pPr marL="273050" indent="-273050" algn="ctr">
              <a:spcBef>
                <a:spcPct val="20000"/>
              </a:spcBef>
              <a:buFont typeface="Arial" charset="0"/>
              <a:buNone/>
            </a:pPr>
            <a:r>
              <a:rPr lang="en-US" sz="2800" b="1">
                <a:latin typeface="Calibri" pitchFamily="34" charset="0"/>
              </a:rPr>
              <a:t>	</a:t>
            </a:r>
            <a:r>
              <a:rPr lang="en-US" sz="2800" b="1" i="1">
                <a:latin typeface="Calibri" pitchFamily="34" charset="0"/>
              </a:rPr>
              <a:t>“SUPPORT, SERVICES, &amp; SUPERVISION FOR SUCCESS”</a:t>
            </a:r>
            <a:endParaRPr lang="en-US" sz="2800" i="1" u="sng">
              <a:latin typeface="Calibri" pitchFamily="34" charset="0"/>
            </a:endParaRPr>
          </a:p>
          <a:p>
            <a:pPr marL="273050" indent="-273050" algn="ctr">
              <a:buFont typeface="Arial" charset="0"/>
              <a:buNone/>
            </a:pPr>
            <a:endParaRPr lang="en-US" sz="3300" u="sng">
              <a:latin typeface="Calibri" pitchFamily="34" charset="0"/>
            </a:endParaRPr>
          </a:p>
          <a:p>
            <a:pPr marL="273050" indent="-273050" algn="ctr">
              <a:spcBef>
                <a:spcPct val="20000"/>
              </a:spcBef>
              <a:buFont typeface="Arial" charset="0"/>
              <a:buNone/>
            </a:pPr>
            <a:endParaRPr lang="en-US" sz="3300">
              <a:latin typeface="Calibri" pitchFamily="34" charset="0"/>
            </a:endParaRPr>
          </a:p>
          <a:p>
            <a:pPr marL="273050" indent="-273050" algn="ctr">
              <a:spcBef>
                <a:spcPct val="20000"/>
              </a:spcBef>
              <a:buFont typeface="Arial" charset="0"/>
              <a:buNone/>
            </a:pPr>
            <a:endParaRPr lang="en-US" sz="3300">
              <a:latin typeface="Calibri" pitchFamily="34" charset="0"/>
            </a:endParaRPr>
          </a:p>
        </p:txBody>
      </p:sp>
      <p:sp>
        <p:nvSpPr>
          <p:cNvPr id="17411" name="Rectangle 14"/>
          <p:cNvSpPr>
            <a:spLocks noGrp="1"/>
          </p:cNvSpPr>
          <p:nvPr>
            <p:ph type="body" idx="4294967295"/>
          </p:nvPr>
        </p:nvSpPr>
        <p:spPr>
          <a:xfrm>
            <a:off x="457200" y="1371600"/>
            <a:ext cx="8229600" cy="4525963"/>
          </a:xfrm>
        </p:spPr>
        <p:txBody>
          <a:bodyPr/>
          <a:lstStyle/>
          <a:p>
            <a:pPr algn="ctr">
              <a:lnSpc>
                <a:spcPct val="90000"/>
              </a:lnSpc>
              <a:buNone/>
            </a:pPr>
            <a:r>
              <a:rPr lang="en-US" sz="2400" b="1" dirty="0" smtClean="0">
                <a:solidFill>
                  <a:srgbClr val="000000"/>
                </a:solidFill>
              </a:rPr>
              <a:t>VISION</a:t>
            </a:r>
          </a:p>
          <a:p>
            <a:pPr algn="ctr">
              <a:lnSpc>
                <a:spcPct val="90000"/>
              </a:lnSpc>
              <a:buNone/>
            </a:pPr>
            <a:r>
              <a:rPr lang="en-US" sz="2400" dirty="0" smtClean="0">
                <a:solidFill>
                  <a:srgbClr val="000000"/>
                </a:solidFill>
              </a:rPr>
              <a:t>To build safer communities and strengthen families </a:t>
            </a:r>
          </a:p>
          <a:p>
            <a:pPr algn="ctr">
              <a:lnSpc>
                <a:spcPct val="90000"/>
              </a:lnSpc>
              <a:buNone/>
            </a:pPr>
            <a:r>
              <a:rPr lang="en-US" sz="2400" dirty="0" smtClean="0">
                <a:solidFill>
                  <a:srgbClr val="000000"/>
                </a:solidFill>
              </a:rPr>
              <a:t>through successful reintegration and reentry</a:t>
            </a:r>
          </a:p>
          <a:p>
            <a:pPr algn="ctr">
              <a:lnSpc>
                <a:spcPct val="90000"/>
              </a:lnSpc>
              <a:buNone/>
            </a:pPr>
            <a:r>
              <a:rPr lang="en-US" sz="2400" dirty="0" smtClean="0">
                <a:solidFill>
                  <a:srgbClr val="000000"/>
                </a:solidFill>
              </a:rPr>
              <a:t> of formerly incarcerated individuals back</a:t>
            </a:r>
          </a:p>
          <a:p>
            <a:pPr algn="ctr">
              <a:lnSpc>
                <a:spcPct val="90000"/>
              </a:lnSpc>
              <a:buNone/>
            </a:pPr>
            <a:r>
              <a:rPr lang="en-US" sz="2400" dirty="0" smtClean="0">
                <a:solidFill>
                  <a:srgbClr val="000000"/>
                </a:solidFill>
              </a:rPr>
              <a:t> into Santa Clara County.</a:t>
            </a:r>
          </a:p>
          <a:p>
            <a:pPr>
              <a:lnSpc>
                <a:spcPct val="90000"/>
              </a:lnSpc>
            </a:pPr>
            <a:endParaRPr lang="en-US" sz="2400" dirty="0" smtClean="0">
              <a:solidFill>
                <a:srgbClr val="000000"/>
              </a:solidFill>
            </a:endParaRPr>
          </a:p>
          <a:p>
            <a:pPr algn="ctr">
              <a:lnSpc>
                <a:spcPct val="90000"/>
              </a:lnSpc>
              <a:buNone/>
            </a:pPr>
            <a:r>
              <a:rPr lang="en-US" sz="2400" b="1" dirty="0" smtClean="0">
                <a:solidFill>
                  <a:srgbClr val="000000"/>
                </a:solidFill>
              </a:rPr>
              <a:t>MISSION</a:t>
            </a:r>
          </a:p>
          <a:p>
            <a:pPr algn="ctr">
              <a:lnSpc>
                <a:spcPct val="90000"/>
              </a:lnSpc>
              <a:buNone/>
            </a:pPr>
            <a:r>
              <a:rPr lang="en-US" sz="2400" dirty="0" smtClean="0">
                <a:solidFill>
                  <a:srgbClr val="000000"/>
                </a:solidFill>
              </a:rPr>
              <a:t>To reduce recidivism by using evidence-based practices</a:t>
            </a:r>
          </a:p>
          <a:p>
            <a:pPr algn="ctr">
              <a:lnSpc>
                <a:spcPct val="90000"/>
              </a:lnSpc>
              <a:buNone/>
            </a:pPr>
            <a:r>
              <a:rPr lang="en-US" sz="2400" dirty="0" smtClean="0">
                <a:solidFill>
                  <a:srgbClr val="000000"/>
                </a:solidFill>
              </a:rPr>
              <a:t> in implementing a seamless system </a:t>
            </a:r>
          </a:p>
          <a:p>
            <a:pPr algn="ctr">
              <a:lnSpc>
                <a:spcPct val="90000"/>
              </a:lnSpc>
              <a:buNone/>
            </a:pPr>
            <a:r>
              <a:rPr lang="en-US" sz="2400" dirty="0" smtClean="0">
                <a:solidFill>
                  <a:srgbClr val="000000"/>
                </a:solidFill>
              </a:rPr>
              <a:t>of services, supports, and supervision.  </a:t>
            </a:r>
          </a:p>
          <a:p>
            <a:pPr>
              <a:lnSpc>
                <a:spcPct val="90000"/>
              </a:lnSpc>
            </a:pPr>
            <a:endParaRPr 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3" descr="slide-bg-subs-alt2"/>
          <p:cNvPicPr>
            <a:picLocks noChangeAspect="1" noChangeArrowheads="1"/>
          </p:cNvPicPr>
          <p:nvPr/>
        </p:nvPicPr>
        <p:blipFill>
          <a:blip r:embed="rId3" cstate="print"/>
          <a:srcRect/>
          <a:stretch>
            <a:fillRect/>
          </a:stretch>
        </p:blipFill>
        <p:spPr bwMode="auto">
          <a:xfrm>
            <a:off x="-228600" y="0"/>
            <a:ext cx="9144000" cy="6858000"/>
          </a:xfrm>
          <a:prstGeom prst="rect">
            <a:avLst/>
          </a:prstGeom>
          <a:noFill/>
          <a:ln w="9525">
            <a:noFill/>
            <a:miter lim="800000"/>
            <a:headEnd/>
            <a:tailEnd/>
          </a:ln>
        </p:spPr>
      </p:pic>
      <p:sp>
        <p:nvSpPr>
          <p:cNvPr id="6" name="Title 5"/>
          <p:cNvSpPr>
            <a:spLocks noGrp="1"/>
          </p:cNvSpPr>
          <p:nvPr>
            <p:ph type="ctrTitle"/>
          </p:nvPr>
        </p:nvSpPr>
        <p:spPr>
          <a:xfrm>
            <a:off x="685800" y="914400"/>
            <a:ext cx="7772400" cy="4952999"/>
          </a:xfrm>
        </p:spPr>
        <p:txBody>
          <a:bodyPr/>
          <a:lstStyle/>
          <a:p>
            <a:pPr marL="273050" indent="-273050">
              <a:spcBef>
                <a:spcPct val="20000"/>
              </a:spcBef>
            </a:pPr>
            <a:r>
              <a:rPr lang="en-US" sz="2800" dirty="0" smtClean="0">
                <a:latin typeface="Calibri" pitchFamily="34" charset="0"/>
              </a:rPr>
              <a:t>Implementation of dynamic, validated risk and needs assessment tools to identify </a:t>
            </a:r>
            <a:r>
              <a:rPr lang="en-US" sz="2800" dirty="0" err="1" smtClean="0">
                <a:latin typeface="Calibri" pitchFamily="34" charset="0"/>
              </a:rPr>
              <a:t>criminogenic</a:t>
            </a:r>
            <a:r>
              <a:rPr lang="en-US" sz="2800" dirty="0" smtClean="0">
                <a:latin typeface="Calibri" pitchFamily="34" charset="0"/>
              </a:rPr>
              <a:t> needs, across juvenile &amp; criminal justice system touch points. </a:t>
            </a:r>
            <a:br>
              <a:rPr lang="en-US" sz="2800" dirty="0" smtClean="0">
                <a:latin typeface="Calibri" pitchFamily="34" charset="0"/>
              </a:rPr>
            </a:br>
            <a:r>
              <a:rPr lang="en-US" sz="2800" u="sng" dirty="0" smtClean="0">
                <a:latin typeface="Calibri" pitchFamily="34" charset="0"/>
              </a:rPr>
              <a:t>Juvenile Probation</a:t>
            </a:r>
            <a:r>
              <a:rPr lang="en-US" sz="2800" dirty="0" smtClean="0">
                <a:latin typeface="Calibri" pitchFamily="34" charset="0"/>
              </a:rPr>
              <a:t>: JAIS  - Juvenile Assessment &amp; Intervention System (NCCD)</a:t>
            </a:r>
            <a:br>
              <a:rPr lang="en-US" sz="2800" dirty="0" smtClean="0">
                <a:latin typeface="Calibri" pitchFamily="34" charset="0"/>
              </a:rPr>
            </a:br>
            <a:r>
              <a:rPr lang="en-US" sz="2800" u="sng" dirty="0" smtClean="0">
                <a:latin typeface="Calibri" pitchFamily="34" charset="0"/>
              </a:rPr>
              <a:t>Department of Correction </a:t>
            </a:r>
            <a:r>
              <a:rPr lang="en-US" sz="2800" dirty="0" smtClean="0">
                <a:latin typeface="Calibri" pitchFamily="34" charset="0"/>
              </a:rPr>
              <a:t>&amp; </a:t>
            </a:r>
            <a:r>
              <a:rPr lang="en-US" sz="2800" u="sng" dirty="0" smtClean="0">
                <a:latin typeface="Calibri" pitchFamily="34" charset="0"/>
              </a:rPr>
              <a:t>Adult Probation </a:t>
            </a:r>
            <a:r>
              <a:rPr lang="en-US" sz="2800" dirty="0" smtClean="0">
                <a:latin typeface="Calibri" pitchFamily="34" charset="0"/>
              </a:rPr>
              <a:t>:  CAIS – Correctional Assessment &amp; Intervention System (NCCD)</a:t>
            </a:r>
            <a:br>
              <a:rPr lang="en-US" sz="2800" dirty="0" smtClean="0">
                <a:latin typeface="Calibri" pitchFamily="34" charset="0"/>
              </a:rPr>
            </a:br>
            <a:r>
              <a:rPr lang="en-US" sz="2800" u="sng" dirty="0" smtClean="0">
                <a:latin typeface="Calibri" pitchFamily="34" charset="0"/>
              </a:rPr>
              <a:t>Office of Pretrial Services</a:t>
            </a:r>
            <a:r>
              <a:rPr lang="en-US" sz="2800" dirty="0" smtClean="0">
                <a:latin typeface="Calibri" pitchFamily="34" charset="0"/>
              </a:rPr>
              <a:t>: State of Virginia, Pretrial Justice Institute, currently doing validation study</a:t>
            </a:r>
            <a:endParaRPr lang="en-US" sz="2800" dirty="0"/>
          </a:p>
        </p:txBody>
      </p:sp>
      <p:sp>
        <p:nvSpPr>
          <p:cNvPr id="14" name="Title 1"/>
          <p:cNvSpPr>
            <a:spLocks noGrp="1"/>
          </p:cNvSpPr>
          <p:nvPr>
            <p:ph type="subTitle" idx="1"/>
          </p:nvPr>
        </p:nvSpPr>
        <p:spPr>
          <a:xfrm>
            <a:off x="-152400" y="152400"/>
            <a:ext cx="8915400" cy="762000"/>
          </a:xfrm>
        </p:spPr>
        <p:txBody>
          <a:bodyPr rtlCol="0">
            <a:noAutofit/>
          </a:bodyPr>
          <a:lstStyle/>
          <a:p>
            <a:pPr algn="ctr" eaLnBrk="1" fontAlgn="auto" hangingPunct="1">
              <a:spcAft>
                <a:spcPts val="0"/>
              </a:spcAft>
              <a:buFont typeface="Arial" pitchFamily="34" charset="0"/>
              <a:buNone/>
              <a:defRPr/>
            </a:pPr>
            <a:r>
              <a:rPr lang="en-US" sz="3600" b="1" cap="small" dirty="0" smtClean="0">
                <a:solidFill>
                  <a:schemeClr val="tx1"/>
                </a:solidFill>
              </a:rPr>
              <a:t>Objective Identification &amp; Seamless Delivery </a:t>
            </a:r>
            <a:endParaRPr lang="en-US" sz="3600" b="1" cap="small" dirty="0">
              <a:solidFill>
                <a:schemeClr val="tx1"/>
              </a:solidFill>
            </a:endParaRPr>
          </a:p>
        </p:txBody>
      </p:sp>
      <p:sp>
        <p:nvSpPr>
          <p:cNvPr id="25603" name="Content Placeholder 2"/>
          <p:cNvSpPr txBox="1">
            <a:spLocks/>
          </p:cNvSpPr>
          <p:nvPr/>
        </p:nvSpPr>
        <p:spPr bwMode="auto">
          <a:xfrm>
            <a:off x="457200" y="2438400"/>
            <a:ext cx="8229600" cy="4419600"/>
          </a:xfrm>
          <a:prstGeom prst="rect">
            <a:avLst/>
          </a:prstGeom>
          <a:noFill/>
          <a:ln w="9525">
            <a:noFill/>
            <a:miter lim="800000"/>
            <a:headEnd/>
            <a:tailEnd/>
          </a:ln>
        </p:spPr>
        <p:txBody>
          <a:bodyPr/>
          <a:lstStyle/>
          <a:p>
            <a:pPr marL="342900" indent="-342900">
              <a:spcBef>
                <a:spcPct val="20000"/>
              </a:spcBef>
              <a:buFont typeface="Arial" charset="0"/>
              <a:buChar char="•"/>
            </a:pPr>
            <a:endParaRPr lang="en-US" sz="2600">
              <a:latin typeface="Calibri" pitchFamily="34" charset="0"/>
            </a:endParaRPr>
          </a:p>
        </p:txBody>
      </p:sp>
      <p:sp>
        <p:nvSpPr>
          <p:cNvPr id="25604" name="Content Placeholder 2"/>
          <p:cNvSpPr>
            <a:spLocks/>
          </p:cNvSpPr>
          <p:nvPr/>
        </p:nvSpPr>
        <p:spPr bwMode="auto">
          <a:xfrm>
            <a:off x="228600" y="1295400"/>
            <a:ext cx="8229600" cy="4419600"/>
          </a:xfrm>
          <a:prstGeom prst="rect">
            <a:avLst/>
          </a:prstGeom>
          <a:noFill/>
          <a:ln w="9525">
            <a:noFill/>
            <a:miter lim="800000"/>
            <a:headEnd/>
            <a:tailEnd/>
          </a:ln>
        </p:spPr>
        <p:txBody>
          <a:bodyPr/>
          <a:lstStyle/>
          <a:p>
            <a:pPr marL="273050" indent="-273050">
              <a:spcBef>
                <a:spcPct val="20000"/>
              </a:spcBef>
              <a:buFont typeface="Arial" charset="0"/>
              <a:buChar char="•"/>
            </a:pPr>
            <a:endParaRPr lang="en-US" sz="2600"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12"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7650" name="Title 1"/>
          <p:cNvSpPr>
            <a:spLocks noGrp="1"/>
          </p:cNvSpPr>
          <p:nvPr>
            <p:ph type="title" idx="4294967295"/>
          </p:nvPr>
        </p:nvSpPr>
        <p:spPr>
          <a:xfrm>
            <a:off x="-304800" y="-228600"/>
            <a:ext cx="10515600" cy="1219200"/>
          </a:xfrm>
        </p:spPr>
        <p:txBody>
          <a:bodyPr lIns="0" rIns="0" bIns="0" anchor="b"/>
          <a:lstStyle/>
          <a:p>
            <a:r>
              <a:rPr lang="en-US" sz="3200" b="1" dirty="0" smtClean="0"/>
              <a:t>EFFECTIVE RE-ENTRY: </a:t>
            </a:r>
            <a:br>
              <a:rPr lang="en-US" sz="3200" b="1" dirty="0" smtClean="0"/>
            </a:br>
            <a:r>
              <a:rPr lang="en-US" sz="3200" b="1" dirty="0" smtClean="0"/>
              <a:t>GET YOUR HOUSE IN ORDER!</a:t>
            </a:r>
          </a:p>
        </p:txBody>
      </p:sp>
      <p:pic>
        <p:nvPicPr>
          <p:cNvPr id="27651" name="Content Placeholder 5" descr="Vertical bar chart shows a drop in number of youth in Juvenile Hall from 306 on March 12, 2007 to 154 on March 12, 2012. Eliminated 150 detention beds. "/>
          <p:cNvPicPr>
            <a:picLocks noGrp="1" noChangeArrowheads="1"/>
          </p:cNvPicPr>
          <p:nvPr>
            <p:ph idx="4294967295"/>
          </p:nvPr>
        </p:nvPicPr>
        <p:blipFill>
          <a:blip r:embed="rId4" cstate="print"/>
          <a:srcRect/>
          <a:stretch>
            <a:fillRect/>
          </a:stretch>
        </p:blipFill>
        <p:spPr>
          <a:xfrm>
            <a:off x="762000" y="1295400"/>
            <a:ext cx="4267200" cy="2438400"/>
          </a:xfrm>
        </p:spPr>
      </p:pic>
      <p:pic>
        <p:nvPicPr>
          <p:cNvPr id="27654" name="Chart 7" descr="Vertical bar chart shows reduction in Division of Juvenile Justice Population from 345 in FY99, to 108 in FY05, to 14 in FY12."/>
          <p:cNvPicPr>
            <a:picLocks noChangeArrowheads="1"/>
          </p:cNvPicPr>
          <p:nvPr/>
        </p:nvPicPr>
        <p:blipFill>
          <a:blip r:embed="rId5" cstate="print"/>
          <a:srcRect/>
          <a:stretch>
            <a:fillRect/>
          </a:stretch>
        </p:blipFill>
        <p:spPr bwMode="auto">
          <a:xfrm>
            <a:off x="762000" y="3962400"/>
            <a:ext cx="4435475" cy="2401888"/>
          </a:xfrm>
          <a:prstGeom prst="rect">
            <a:avLst/>
          </a:prstGeom>
          <a:noFill/>
          <a:ln w="9525">
            <a:noFill/>
            <a:miter lim="800000"/>
            <a:headEnd/>
            <a:tailEnd/>
          </a:ln>
        </p:spPr>
      </p:pic>
      <p:sp>
        <p:nvSpPr>
          <p:cNvPr id="27652" name="Right Arrow 12"/>
          <p:cNvSpPr>
            <a:spLocks noChangeArrowheads="1"/>
          </p:cNvSpPr>
          <p:nvPr/>
        </p:nvSpPr>
        <p:spPr bwMode="auto">
          <a:xfrm rot="5400000">
            <a:off x="-2073275" y="3019425"/>
            <a:ext cx="5149850" cy="1003300"/>
          </a:xfrm>
          <a:prstGeom prst="rightArrow">
            <a:avLst>
              <a:gd name="adj1" fmla="val 50000"/>
              <a:gd name="adj2" fmla="val 49998"/>
            </a:avLst>
          </a:prstGeom>
          <a:gradFill rotWithShape="0">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a:gradFill>
          <a:ln w="9525" algn="ctr">
            <a:solidFill>
              <a:srgbClr val="FFC000"/>
            </a:solidFill>
            <a:round/>
            <a:headEnd/>
            <a:tailEnd/>
          </a:ln>
        </p:spPr>
        <p:txBody>
          <a:bodyPr/>
          <a:lstStyle/>
          <a:p>
            <a:endParaRPr lang="en-US">
              <a:latin typeface="Constantia" pitchFamily="18" charset="0"/>
            </a:endParaRPr>
          </a:p>
        </p:txBody>
      </p:sp>
      <p:pic>
        <p:nvPicPr>
          <p:cNvPr id="77825" name="Picture 1" descr="Vertical bar chart shows reduction of number of youth in Secure Care Facilities Population (James Ranch and Wright Center) from 105 on March 12, 2007 to 54 on March 12, 2012. Wright Center is closing 48 beds. "/>
          <p:cNvPicPr>
            <a:picLocks noChangeAspect="1" noChangeArrowheads="1"/>
          </p:cNvPicPr>
          <p:nvPr/>
        </p:nvPicPr>
        <p:blipFill>
          <a:blip r:embed="rId6" cstate="print"/>
          <a:srcRect/>
          <a:stretch>
            <a:fillRect/>
          </a:stretch>
        </p:blipFill>
        <p:spPr bwMode="auto">
          <a:xfrm>
            <a:off x="5029200" y="2667001"/>
            <a:ext cx="4114799" cy="2179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2" descr="slide-bg-subs-alt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9698" name="Title 1"/>
          <p:cNvSpPr>
            <a:spLocks noGrp="1"/>
          </p:cNvSpPr>
          <p:nvPr>
            <p:ph type="title" idx="4294967295"/>
          </p:nvPr>
        </p:nvSpPr>
        <p:spPr>
          <a:xfrm>
            <a:off x="457200" y="-304800"/>
            <a:ext cx="8229600" cy="1143000"/>
          </a:xfrm>
        </p:spPr>
        <p:txBody>
          <a:bodyPr lIns="0" rIns="0" bIns="0" anchor="b"/>
          <a:lstStyle/>
          <a:p>
            <a:r>
              <a:rPr lang="en-US" dirty="0" smtClean="0"/>
              <a:t>THE WORK</a:t>
            </a:r>
          </a:p>
        </p:txBody>
      </p:sp>
      <p:sp>
        <p:nvSpPr>
          <p:cNvPr id="29699" name="Content Placeholder 2"/>
          <p:cNvSpPr>
            <a:spLocks noGrp="1"/>
          </p:cNvSpPr>
          <p:nvPr>
            <p:ph idx="4294967295"/>
          </p:nvPr>
        </p:nvSpPr>
        <p:spPr>
          <a:xfrm>
            <a:off x="457200" y="1066800"/>
            <a:ext cx="8229600" cy="4525963"/>
          </a:xfrm>
        </p:spPr>
        <p:txBody>
          <a:bodyPr/>
          <a:lstStyle/>
          <a:p>
            <a:pPr marL="273050" indent="-273050">
              <a:lnSpc>
                <a:spcPct val="90000"/>
              </a:lnSpc>
            </a:pPr>
            <a:r>
              <a:rPr lang="en-US" dirty="0" smtClean="0"/>
              <a:t>Implementation of Seven Challenges Program (SAMSHA) for seamless transition of substance abuse services in custody to community</a:t>
            </a:r>
          </a:p>
          <a:p>
            <a:pPr marL="273050" indent="-273050">
              <a:lnSpc>
                <a:spcPct val="90000"/>
              </a:lnSpc>
            </a:pPr>
            <a:r>
              <a:rPr lang="en-US" dirty="0" smtClean="0"/>
              <a:t>GRID: Guiding Responses Informed Decisions</a:t>
            </a:r>
          </a:p>
          <a:p>
            <a:pPr marL="273050" indent="-273050">
              <a:lnSpc>
                <a:spcPct val="90000"/>
              </a:lnSpc>
            </a:pPr>
            <a:r>
              <a:rPr lang="en-US" dirty="0" smtClean="0"/>
              <a:t>Expansion of alternative to incarceration:</a:t>
            </a:r>
          </a:p>
          <a:p>
            <a:pPr marL="914400" lvl="2" indent="-246063">
              <a:lnSpc>
                <a:spcPct val="90000"/>
              </a:lnSpc>
              <a:buFont typeface="Wingdings" pitchFamily="2" charset="2"/>
              <a:buChar char="v"/>
            </a:pPr>
            <a:r>
              <a:rPr lang="en-US" sz="2700" dirty="0" smtClean="0"/>
              <a:t>The EDGE – Education, rehabilitation, CBT program in the community with gang affiliations, history of delinquency and substance abuse </a:t>
            </a:r>
          </a:p>
          <a:p>
            <a:pPr marL="914400" lvl="2" indent="-246063">
              <a:lnSpc>
                <a:spcPct val="90000"/>
              </a:lnSpc>
              <a:buFont typeface="Wingdings" pitchFamily="2" charset="2"/>
              <a:buChar char="v"/>
            </a:pPr>
            <a:r>
              <a:rPr lang="en-US" sz="2700" dirty="0" smtClean="0"/>
              <a:t>Electronic Monitoring: Improved consistency, set guidelines for response strategies                            RESULT:   7% increase in success rate to 74%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1266</TotalTime>
  <Words>1988</Words>
  <Application>Microsoft Office PowerPoint</Application>
  <PresentationFormat>On-screen Show (4:3)</PresentationFormat>
  <Paragraphs>208</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Worksheet</vt:lpstr>
      <vt:lpstr>National Forum on Youth Violence Prevention April 2 &amp; 3, 2012 </vt:lpstr>
      <vt:lpstr>Mayor’s Gang Prevention Task Force History </vt:lpstr>
      <vt:lpstr>Continual Improvement </vt:lpstr>
      <vt:lpstr>Current Efforts &amp; Focus </vt:lpstr>
      <vt:lpstr>Santa Clara County ReEntry Network</vt:lpstr>
      <vt:lpstr>Re-Entry Network of Santa Clara Count: “Support, Services, &amp; Supervision for Success”</vt:lpstr>
      <vt:lpstr>Implementation of dynamic, validated risk and needs assessment tools to identify criminogenic needs, across juvenile &amp; criminal justice system touch points.  Juvenile Probation: JAIS  - Juvenile Assessment &amp; Intervention System (NCCD) Department of Correction &amp; Adult Probation :  CAIS – Correctional Assessment &amp; Intervention System (NCCD) Office of Pretrial Services: State of Virginia, Pretrial Justice Institute, currently doing validation study</vt:lpstr>
      <vt:lpstr>EFFECTIVE RE-ENTRY:  GET YOUR HOUSE IN ORDER!</vt:lpstr>
      <vt:lpstr>THE WORK</vt:lpstr>
      <vt:lpstr>RESULTS: 63% reduction in program violations 50% reduction in new arrests, one year after exit! </vt:lpstr>
      <vt:lpstr>GOOD TRENDS!  WRAPAROUND SERVICES  </vt:lpstr>
      <vt:lpstr>Comprehensive Adult Re-Entry</vt:lpstr>
      <vt:lpstr>Moving Forward </vt:lpstr>
    </vt:vector>
  </TitlesOfParts>
  <Company>City Of San Jose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San José Mayor’s Gang Prevention Task Force Presentation  </dc:title>
  <dc:creator>delilah</dc:creator>
  <cp:lastModifiedBy>Scott Buckley</cp:lastModifiedBy>
  <cp:revision>52</cp:revision>
  <dcterms:created xsi:type="dcterms:W3CDTF">2012-03-08T17:19:18Z</dcterms:created>
  <dcterms:modified xsi:type="dcterms:W3CDTF">2012-04-19T15:25:45Z</dcterms:modified>
</cp:coreProperties>
</file>